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FFF"/>
    <a:srgbClr val="E575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2" d="100"/>
          <a:sy n="92" d="100"/>
        </p:scale>
        <p:origin x="12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Image 7">
            <a:extLst>
              <a:ext uri="{FF2B5EF4-FFF2-40B4-BE49-F238E27FC236}">
                <a16:creationId xmlns:a16="http://schemas.microsoft.com/office/drawing/2014/main" id="{6295F450-EAE7-40E9-97C6-BF989CE4C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7" y="6048899"/>
            <a:ext cx="2842636" cy="523456"/>
          </a:xfrm>
          <a:prstGeom prst="rect">
            <a:avLst/>
          </a:prstGeom>
        </p:spPr>
      </p:pic>
    </p:spTree>
    <p:extLst>
      <p:ext uri="{BB962C8B-B14F-4D97-AF65-F5344CB8AC3E}">
        <p14:creationId xmlns:p14="http://schemas.microsoft.com/office/powerpoint/2010/main" val="13257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116666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9"/>
            <a:ext cx="2057400" cy="5238339"/>
          </a:xfrm>
          <a:effectLst/>
        </p:spPr>
        <p:txBody>
          <a:bodyPr vert="eaVert"/>
          <a:lstStyle>
            <a:lvl1pPr algn="l">
              <a:defRPr/>
            </a:lvl1pPr>
          </a:lstStyle>
          <a:p>
            <a:r>
              <a:rPr lang="fr-FR"/>
              <a:t>Modifiez le style du titre</a:t>
            </a:r>
            <a:endParaRPr lang="en-US"/>
          </a:p>
        </p:txBody>
      </p:sp>
      <p:sp>
        <p:nvSpPr>
          <p:cNvPr id="3" name="Vertical Text Placeholder 2"/>
          <p:cNvSpPr>
            <a:spLocks noGrp="1"/>
          </p:cNvSpPr>
          <p:nvPr>
            <p:ph type="body" orient="vert" idx="1"/>
          </p:nvPr>
        </p:nvSpPr>
        <p:spPr>
          <a:xfrm>
            <a:off x="3324114" y="731521"/>
            <a:ext cx="4829287" cy="489472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717212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6295F450-EAE7-40E9-97C6-BF989CE4C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6048899"/>
            <a:ext cx="2842636" cy="523456"/>
          </a:xfrm>
          <a:prstGeom prst="rect">
            <a:avLst/>
          </a:prstGeom>
        </p:spPr>
      </p:pic>
    </p:spTree>
    <p:extLst>
      <p:ext uri="{BB962C8B-B14F-4D97-AF65-F5344CB8AC3E}">
        <p14:creationId xmlns:p14="http://schemas.microsoft.com/office/powerpoint/2010/main" val="367190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48114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3922117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738009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8C204D-9A13-437C-82C8-547330535B39}" type="datetimeFigureOut">
              <a:rPr lang="fr-FR" smtClean="0"/>
              <a:t>01/03/2022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83D0DB-3E69-4A25-8CFC-FD7CA4DB9AFC}"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7446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18C204D-9A13-437C-82C8-547330535B39}" type="datetimeFigureOut">
              <a:rPr lang="fr-FR" smtClean="0"/>
              <a:t>01/03/2022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8675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C204D-9A13-437C-82C8-547330535B39}" type="datetimeFigureOut">
              <a:rPr lang="fr-FR" smtClean="0"/>
              <a:t>01/03/2022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285915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354850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182616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a:t>Modifiez le style du titre</a:t>
            </a:r>
            <a:endParaRPr lang="en-US" dirty="0"/>
          </a:p>
        </p:txBody>
      </p:sp>
    </p:spTree>
    <p:extLst>
      <p:ext uri="{BB962C8B-B14F-4D97-AF65-F5344CB8AC3E}">
        <p14:creationId xmlns:p14="http://schemas.microsoft.com/office/powerpoint/2010/main" val="2541023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41286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11133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033196" y="2172648"/>
            <a:ext cx="5966666" cy="2423346"/>
          </a:xfrm>
          <a:effectLst/>
        </p:spPr>
        <p:txBody>
          <a:bodyPr anchor="b"/>
          <a:lstStyle>
            <a:lvl1pPr algn="r">
              <a:defRPr sz="3450" b="1" cap="none" baseline="0"/>
            </a:lvl1pPr>
          </a:lstStyle>
          <a:p>
            <a:r>
              <a:rPr lang="fr-FR"/>
              <a:t>Modifiez le style du titre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18C204D-9A13-437C-82C8-547330535B39}" type="datetimeFigureOut">
              <a:rPr lang="fr-FR" smtClean="0"/>
              <a:t>01/03/2022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143787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3741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spcBef>
                <a:spcPct val="20000"/>
              </a:spcBef>
              <a:spcAft>
                <a:spcPts val="225"/>
              </a:spcAft>
              <a:buClr>
                <a:schemeClr val="accent6">
                  <a:lumMod val="75000"/>
                </a:schemeClr>
              </a:buClr>
              <a:buSzPct val="130000"/>
              <a:buFont typeface="Georgia" pitchFamily="18" charset="0"/>
              <a:buNone/>
            </a:pPr>
            <a:r>
              <a:rPr lang="fr-FR"/>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8C204D-9A13-437C-82C8-547330535B39}" type="datetimeFigureOut">
              <a:rPr lang="fr-FR" smtClean="0"/>
              <a:t>01/03/2022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83D0DB-3E69-4A25-8CFC-FD7CA4DB9AFC}"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94832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18C204D-9A13-437C-82C8-547330535B39}" type="datetimeFigureOut">
              <a:rPr lang="fr-FR" smtClean="0"/>
              <a:t>01/03/2022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43414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C204D-9A13-437C-82C8-547330535B39}" type="datetimeFigureOut">
              <a:rPr lang="fr-FR" smtClean="0"/>
              <a:t>01/03/2022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241589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noAutofit/>
          </a:bodyPr>
          <a:lstStyle>
            <a:lvl1pPr marL="171450" indent="-171450" algn="l">
              <a:defRPr sz="2100" b="1">
                <a:effectLst/>
              </a:defRPr>
            </a:lvl1pPr>
          </a:lstStyle>
          <a:p>
            <a:r>
              <a:rPr lang="fr-FR"/>
              <a:t>Modifiez le style du titre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165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5766" y="3497802"/>
            <a:ext cx="3388660" cy="21395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Tree>
    <p:extLst>
      <p:ext uri="{BB962C8B-B14F-4D97-AF65-F5344CB8AC3E}">
        <p14:creationId xmlns:p14="http://schemas.microsoft.com/office/powerpoint/2010/main" val="20547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37160" indent="-137160">
              <a:buFont typeface="Georgia" pitchFamily="18" charset="0"/>
              <a:buChar char="*"/>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B18C204D-9A13-437C-82C8-547330535B39}" type="datetimeFigureOut">
              <a:rPr lang="fr-FR" smtClean="0"/>
              <a:t>01/03/2022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3D0DB-3E69-4A25-8CFC-FD7CA4DB9AFC}"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3450" b="1"/>
            </a:lvl1pPr>
          </a:lstStyle>
          <a:p>
            <a:r>
              <a:rPr lang="fr-FR"/>
              <a:t>Modifiez le style du titre</a:t>
            </a:r>
            <a:endParaRPr lang="en-US" dirty="0"/>
          </a:p>
        </p:txBody>
      </p:sp>
    </p:spTree>
    <p:extLst>
      <p:ext uri="{BB962C8B-B14F-4D97-AF65-F5344CB8AC3E}">
        <p14:creationId xmlns:p14="http://schemas.microsoft.com/office/powerpoint/2010/main" val="6428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fr-FR"/>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fld id="{B18C204D-9A13-437C-82C8-547330535B39}" type="datetimeFigureOut">
              <a:rPr lang="fr-FR" smtClean="0"/>
              <a:t>01/03/2022</a:t>
            </a:fld>
            <a:endParaRPr lang="fr-FR"/>
          </a:p>
        </p:txBody>
      </p:sp>
      <p:sp>
        <p:nvSpPr>
          <p:cNvPr id="5" name="Footer Placeholder 4"/>
          <p:cNvSpPr>
            <a:spLocks noGrp="1"/>
          </p:cNvSpPr>
          <p:nvPr>
            <p:ph type="ftr" sz="quarter" idx="3"/>
          </p:nvPr>
        </p:nvSpPr>
        <p:spPr>
          <a:xfrm>
            <a:off x="457200" y="6172202"/>
            <a:ext cx="3352801" cy="365125"/>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lIns="91440" tIns="45720" rIns="91440" bIns="45720" rtlCol="0" anchor="ctr"/>
          <a:lstStyle>
            <a:lvl1pPr algn="ctr">
              <a:defRPr sz="900" b="1">
                <a:solidFill>
                  <a:schemeClr val="tx1">
                    <a:lumMod val="50000"/>
                    <a:lumOff val="50000"/>
                  </a:schemeClr>
                </a:solidFill>
              </a:defRPr>
            </a:lvl1pPr>
          </a:lstStyle>
          <a:p>
            <a:fld id="{2483D0DB-3E69-4A25-8CFC-FD7CA4DB9AFC}" type="slidenum">
              <a:rPr lang="fr-FR" smtClean="0"/>
              <a:t>‹N°›</a:t>
            </a:fld>
            <a:endParaRPr lang="fr-FR"/>
          </a:p>
        </p:txBody>
      </p:sp>
    </p:spTree>
    <p:extLst>
      <p:ext uri="{BB962C8B-B14F-4D97-AF65-F5344CB8AC3E}">
        <p14:creationId xmlns:p14="http://schemas.microsoft.com/office/powerpoint/2010/main" val="77230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240030" indent="-240030" algn="r" defTabSz="685800" rtl="0" eaLnBrk="1" latinLnBrk="0" hangingPunct="1">
        <a:spcBef>
          <a:spcPct val="0"/>
        </a:spcBef>
        <a:buClr>
          <a:schemeClr val="accent6">
            <a:lumMod val="75000"/>
          </a:schemeClr>
        </a:buClr>
        <a:buSzPct val="128000"/>
        <a:buFont typeface="Georgia" pitchFamily="18" charset="0"/>
        <a:buChar char="*"/>
        <a:defRPr sz="34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650" kern="1200">
          <a:solidFill>
            <a:schemeClr val="tx1">
              <a:lumMod val="75000"/>
              <a:lumOff val="25000"/>
            </a:schemeClr>
          </a:solidFill>
          <a:latin typeface="+mn-lt"/>
          <a:ea typeface="+mn-ea"/>
          <a:cs typeface="+mn-cs"/>
        </a:defRPr>
      </a:lvl1pPr>
      <a:lvl2pPr marL="41148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722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350" kern="1200">
          <a:solidFill>
            <a:schemeClr val="tx1">
              <a:lumMod val="75000"/>
              <a:lumOff val="25000"/>
            </a:schemeClr>
          </a:solidFill>
          <a:latin typeface="+mn-lt"/>
          <a:ea typeface="+mn-ea"/>
          <a:cs typeface="+mn-cs"/>
        </a:defRPr>
      </a:lvl3pPr>
      <a:lvl4pPr marL="82296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41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5pPr>
      <a:lvl6pPr marL="124815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6pPr>
      <a:lvl7pPr marL="147447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7pPr>
      <a:lvl8pPr marL="171450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8pPr>
      <a:lvl9pPr marL="1940814"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18C204D-9A13-437C-82C8-547330535B39}" type="datetimeFigureOut">
              <a:rPr lang="fr-FR" smtClean="0"/>
              <a:t>01/03/2022</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483D0DB-3E69-4A25-8CFC-FD7CA4DB9AFC}" type="slidenum">
              <a:rPr lang="fr-FR" smtClean="0"/>
              <a:t>‹N°›</a:t>
            </a:fld>
            <a:endParaRPr lang="fr-FR"/>
          </a:p>
        </p:txBody>
      </p:sp>
    </p:spTree>
    <p:extLst>
      <p:ext uri="{BB962C8B-B14F-4D97-AF65-F5344CB8AC3E}">
        <p14:creationId xmlns:p14="http://schemas.microsoft.com/office/powerpoint/2010/main" val="119881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otary-cip-france.org/"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77957" y="1659117"/>
            <a:ext cx="6422833" cy="3506771"/>
          </a:xfrm>
        </p:spPr>
        <p:txBody>
          <a:bodyPr/>
          <a:lstStyle/>
          <a:p>
            <a:pPr marL="137160" indent="0" algn="ctr">
              <a:spcBef>
                <a:spcPts val="600"/>
              </a:spcBef>
              <a:buNone/>
            </a:pPr>
            <a:r>
              <a:rPr lang="fr-FR" sz="11500" dirty="0"/>
              <a:t>AFD</a:t>
            </a:r>
            <a:br>
              <a:rPr lang="fr-FR" dirty="0"/>
            </a:br>
            <a:br>
              <a:rPr lang="fr-FR" dirty="0"/>
            </a:br>
            <a:br>
              <a:rPr lang="fr-FR" sz="400" dirty="0"/>
            </a:br>
            <a:r>
              <a:rPr lang="fr-FR" sz="2800" dirty="0">
                <a:effectLst/>
              </a:rPr>
              <a:t>Gouvernorat de Magali Füss </a:t>
            </a:r>
            <a:r>
              <a:rPr lang="fr-FR" sz="2800" dirty="0" err="1">
                <a:effectLst/>
              </a:rPr>
              <a:t>Rabaté</a:t>
            </a:r>
            <a:br>
              <a:rPr lang="fr-FR" sz="2800" dirty="0">
                <a:effectLst/>
              </a:rPr>
            </a:br>
            <a:r>
              <a:rPr lang="fr-FR" sz="2800" dirty="0">
                <a:effectLst/>
              </a:rPr>
              <a:t>Année 2022-2023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847" y="396340"/>
            <a:ext cx="1652530" cy="2113766"/>
          </a:xfrm>
          <a:prstGeom prst="rect">
            <a:avLst/>
          </a:prstGeom>
        </p:spPr>
      </p:pic>
      <p:sp>
        <p:nvSpPr>
          <p:cNvPr id="3" name="ZoneTexte 2">
            <a:extLst>
              <a:ext uri="{FF2B5EF4-FFF2-40B4-BE49-F238E27FC236}">
                <a16:creationId xmlns:a16="http://schemas.microsoft.com/office/drawing/2014/main" id="{6E237946-8B91-475E-84DA-F18360CA6A5C}"/>
              </a:ext>
            </a:extLst>
          </p:cNvPr>
          <p:cNvSpPr txBox="1"/>
          <p:nvPr/>
        </p:nvSpPr>
        <p:spPr>
          <a:xfrm>
            <a:off x="7249804" y="6141544"/>
            <a:ext cx="1652530" cy="369332"/>
          </a:xfrm>
          <a:prstGeom prst="rect">
            <a:avLst/>
          </a:prstGeom>
          <a:noFill/>
        </p:spPr>
        <p:txBody>
          <a:bodyPr wrap="square" rtlCol="0">
            <a:spAutoFit/>
          </a:bodyPr>
          <a:lstStyle/>
          <a:p>
            <a:pPr algn="ctr"/>
            <a:r>
              <a:rPr lang="fr-FR" dirty="0">
                <a:solidFill>
                  <a:srgbClr val="002060"/>
                </a:solidFill>
                <a:latin typeface="Arial" panose="020B0604020202020204" pitchFamily="34" charset="0"/>
                <a:cs typeface="Arial" panose="020B0604020202020204" pitchFamily="34" charset="0"/>
              </a:rPr>
              <a:t>05/03/2022</a:t>
            </a:r>
          </a:p>
        </p:txBody>
      </p:sp>
    </p:spTree>
    <p:extLst>
      <p:ext uri="{BB962C8B-B14F-4D97-AF65-F5344CB8AC3E}">
        <p14:creationId xmlns:p14="http://schemas.microsoft.com/office/powerpoint/2010/main" val="325412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96E40AA-5F59-4A26-8EE0-8C7ED802E723}"/>
              </a:ext>
            </a:extLst>
          </p:cNvPr>
          <p:cNvSpPr txBox="1">
            <a:spLocks/>
          </p:cNvSpPr>
          <p:nvPr/>
        </p:nvSpPr>
        <p:spPr>
          <a:xfrm>
            <a:off x="467544" y="-101579"/>
            <a:ext cx="8229600"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C00000"/>
                </a:solidFill>
                <a:effectLst/>
                <a:uLnTx/>
                <a:uFillTx/>
                <a:latin typeface="Calibri"/>
                <a:ea typeface="+mj-ea"/>
                <a:cs typeface="+mj-cs"/>
              </a:rPr>
              <a:t>LE BILAN 2020-2021</a:t>
            </a:r>
          </a:p>
        </p:txBody>
      </p:sp>
      <p:sp>
        <p:nvSpPr>
          <p:cNvPr id="5" name="Espace réservé du contenu 2">
            <a:extLst>
              <a:ext uri="{FF2B5EF4-FFF2-40B4-BE49-F238E27FC236}">
                <a16:creationId xmlns:a16="http://schemas.microsoft.com/office/drawing/2014/main" id="{A95A1549-6758-45D4-8468-C44898CB9679}"/>
              </a:ext>
            </a:extLst>
          </p:cNvPr>
          <p:cNvSpPr txBox="1">
            <a:spLocks/>
          </p:cNvSpPr>
          <p:nvPr/>
        </p:nvSpPr>
        <p:spPr>
          <a:xfrm>
            <a:off x="457200" y="1368296"/>
            <a:ext cx="8229600" cy="50405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En 2021, malgré la pandémie, 32 visites de club ont été réalisées – la plupart en zoom – avec rédaction d’un rapport de synthèse des visites des clubs par zone – remis aux gouverneurs. </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Envoi de questionnaires succincts sur l’état des relations </a:t>
            </a:r>
            <a:r>
              <a:rPr kumimoji="0" lang="fr-FR" sz="3200" b="1" i="0" u="none" strike="noStrike" kern="1200" cap="none" spc="0" normalizeH="0" baseline="0" noProof="0" dirty="0" err="1">
                <a:ln>
                  <a:noFill/>
                </a:ln>
                <a:solidFill>
                  <a:srgbClr val="002060"/>
                </a:solidFill>
                <a:effectLst/>
                <a:uLnTx/>
                <a:uFillTx/>
                <a:latin typeface="Calibri"/>
                <a:ea typeface="+mn-ea"/>
                <a:cs typeface="+mn-cs"/>
              </a:rPr>
              <a:t>inter-clubs</a:t>
            </a:r>
            <a:r>
              <a:rPr kumimoji="0" lang="fr-FR" sz="3200" b="1" i="0" u="none" strike="noStrike" kern="1200" cap="none" spc="0" normalizeH="0" baseline="0" noProof="0" dirty="0">
                <a:ln>
                  <a:noFill/>
                </a:ln>
                <a:solidFill>
                  <a:srgbClr val="002060"/>
                </a:solidFill>
                <a:effectLst/>
                <a:uLnTx/>
                <a:uFillTx/>
                <a:latin typeface="Calibri"/>
                <a:ea typeface="+mn-ea"/>
                <a:cs typeface="+mn-cs"/>
              </a:rPr>
              <a:t> (Portugal).</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Un bilan très positif, remarquant néanmoins la fragilité de certains jumelages, liens distendus dans près d’un tiers des cas!!</a:t>
            </a:r>
          </a:p>
          <a:p>
            <a:pPr marL="45720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3500" b="1" i="0" u="none" strike="noStrike" kern="1200" cap="none" spc="0" normalizeH="0" baseline="0" noProof="0" dirty="0">
              <a:ln>
                <a:noFill/>
              </a:ln>
              <a:solidFill>
                <a:srgbClr val="C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62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A2401-5EAD-468A-BA92-CED9BE60EDBB}"/>
              </a:ext>
            </a:extLst>
          </p:cNvPr>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LES OBJECTIFS POUR 2022</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contenu 2">
            <a:extLst>
              <a:ext uri="{FF2B5EF4-FFF2-40B4-BE49-F238E27FC236}">
                <a16:creationId xmlns:a16="http://schemas.microsoft.com/office/drawing/2014/main" id="{9D335E28-4F5F-4C75-B6FE-F13F02A20FED}"/>
              </a:ext>
            </a:extLst>
          </p:cNvPr>
          <p:cNvSpPr txBox="1">
            <a:spLocks/>
          </p:cNvSpPr>
          <p:nvPr/>
        </p:nvSpPr>
        <p:spPr>
          <a:xfrm>
            <a:off x="457200" y="13791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Prolonger les efforts des années précédentes.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Visite des clubs (en zoom ou présentiel) par les délégués de la commission pour: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Faire prendre conscience aux clubs de la dimension internationale du Rotary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Inciter les clubs à établir des liens avec d’autres clubs français ou étrangers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Maintenir et développer ces liens dans la durée, problème soulevé par nos visites!!</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67541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93C2685E-7E16-4945-88E2-9A12708A2270}"/>
              </a:ext>
            </a:extLst>
          </p:cNvPr>
          <p:cNvSpPr txBox="1">
            <a:spLocks/>
          </p:cNvSpPr>
          <p:nvPr/>
        </p:nvSpPr>
        <p:spPr>
          <a:xfrm>
            <a:off x="755576" y="600098"/>
            <a:ext cx="7772400" cy="216024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altLang="fr-FR" sz="4400" b="1" i="0" u="none" strike="noStrike" kern="1200" cap="none" spc="0" normalizeH="0" baseline="0" noProof="0">
                <a:ln>
                  <a:noFill/>
                </a:ln>
                <a:solidFill>
                  <a:srgbClr val="002060"/>
                </a:solidFill>
                <a:effectLst/>
                <a:uLnTx/>
                <a:uFillTx/>
                <a:latin typeface="Calibri"/>
                <a:ea typeface="+mj-ea"/>
                <a:cs typeface="+mj-cs"/>
              </a:rPr>
            </a:br>
            <a:r>
              <a:rPr kumimoji="0" lang="fr-FR" altLang="fr-FR" sz="4400" b="1" i="0" u="none" strike="noStrike" kern="1200" cap="none" spc="0" normalizeH="0" baseline="0" noProof="0">
                <a:ln>
                  <a:noFill/>
                </a:ln>
                <a:solidFill>
                  <a:srgbClr val="C00000"/>
                </a:solidFill>
                <a:effectLst/>
                <a:uLnTx/>
                <a:uFillTx/>
                <a:latin typeface="Calibri"/>
                <a:ea typeface="+mj-ea"/>
                <a:cs typeface="+mj-cs"/>
              </a:rPr>
              <a:t>LA DIMENSION INTERNATIONALE DU ROTARY</a:t>
            </a:r>
            <a:br>
              <a:rPr kumimoji="0" lang="fr-FR" altLang="fr-FR" sz="4400" b="1" i="0" u="none" strike="noStrike" kern="1200" cap="none" spc="0" normalizeH="0" baseline="0" noProof="0">
                <a:ln>
                  <a:noFill/>
                </a:ln>
                <a:solidFill>
                  <a:srgbClr val="C00000"/>
                </a:solidFill>
                <a:effectLst/>
                <a:uLnTx/>
                <a:uFillTx/>
                <a:latin typeface="Calibri"/>
                <a:ea typeface="+mj-ea"/>
                <a:cs typeface="+mj-cs"/>
              </a:rPr>
            </a:br>
            <a:r>
              <a:rPr kumimoji="0" lang="fr-FR" altLang="fr-FR" sz="4400" b="1" i="0" u="none" strike="noStrike" kern="1200" cap="none" spc="0" normalizeH="0" baseline="0" noProof="0">
                <a:ln>
                  <a:noFill/>
                </a:ln>
                <a:solidFill>
                  <a:srgbClr val="002060"/>
                </a:solidFill>
                <a:effectLst/>
                <a:uLnTx/>
                <a:uFillTx/>
                <a:latin typeface="Calibri"/>
                <a:ea typeface="+mj-ea"/>
                <a:cs typeface="+mj-cs"/>
              </a:rPr>
              <a:t>(= Rotary international)</a:t>
            </a:r>
            <a:br>
              <a:rPr kumimoji="0" lang="fr-FR" altLang="fr-FR" sz="4400" b="1" i="0" u="none" strike="noStrike" kern="1200" cap="none" spc="0" normalizeH="0" baseline="0" noProof="0">
                <a:ln>
                  <a:noFill/>
                </a:ln>
                <a:solidFill>
                  <a:srgbClr val="002060"/>
                </a:solidFill>
                <a:effectLst/>
                <a:uLnTx/>
                <a:uFillTx/>
                <a:latin typeface="Calibri"/>
                <a:ea typeface="+mj-ea"/>
                <a:cs typeface="+mj-cs"/>
              </a:rPr>
            </a:br>
            <a:endParaRPr kumimoji="0" lang="fr-F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ous-titre 4">
            <a:extLst>
              <a:ext uri="{FF2B5EF4-FFF2-40B4-BE49-F238E27FC236}">
                <a16:creationId xmlns:a16="http://schemas.microsoft.com/office/drawing/2014/main" id="{D9A467DA-E39F-4480-A7A1-74440B5D7B74}"/>
              </a:ext>
            </a:extLst>
          </p:cNvPr>
          <p:cNvSpPr txBox="1">
            <a:spLocks/>
          </p:cNvSpPr>
          <p:nvPr/>
        </p:nvSpPr>
        <p:spPr>
          <a:xfrm>
            <a:off x="179512" y="3048370"/>
            <a:ext cx="8856984" cy="27363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C00000"/>
                </a:solidFill>
                <a:effectLst/>
                <a:uLnTx/>
                <a:uFillTx/>
                <a:latin typeface="Calibri"/>
                <a:ea typeface="+mn-ea"/>
                <a:cs typeface="+mn-cs"/>
              </a:rPr>
              <a:t>Un réseau mondial unique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002060"/>
                </a:solidFill>
                <a:effectLst/>
                <a:uLnTx/>
                <a:uFillTx/>
                <a:latin typeface="Calibri"/>
                <a:ea typeface="+mn-ea"/>
                <a:cs typeface="+mn-cs"/>
              </a:rPr>
              <a:t>de 1M4 membres (dont 35000 en France),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002060"/>
                </a:solidFill>
                <a:effectLst/>
                <a:uLnTx/>
                <a:uFillTx/>
                <a:latin typeface="Calibri"/>
                <a:ea typeface="+mn-ea"/>
                <a:cs typeface="+mn-cs"/>
              </a:rPr>
              <a:t> professionnels humanistes au service d’autrui,</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C00000"/>
                </a:solidFill>
                <a:effectLst/>
                <a:uLnTx/>
                <a:uFillTx/>
                <a:latin typeface="Calibri"/>
                <a:ea typeface="+mn-ea"/>
                <a:cs typeface="+mn-cs"/>
              </a:rPr>
              <a:t>présents dans plus de 200 pays (35000 clubs)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78511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AC7541C-43C6-4E13-803B-E373452D847C}"/>
              </a:ext>
            </a:extLst>
          </p:cNvPr>
          <p:cNvSpPr txBox="1">
            <a:spLocks/>
          </p:cNvSpPr>
          <p:nvPr/>
        </p:nvSpPr>
        <p:spPr>
          <a:xfrm>
            <a:off x="547756" y="9439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0070C0"/>
                </a:solidFill>
                <a:effectLst/>
                <a:uLnTx/>
                <a:uFillTx/>
                <a:latin typeface="Calibri"/>
                <a:ea typeface="+mj-ea"/>
                <a:cs typeface="+mj-cs"/>
              </a:rPr>
              <a:t>LE ROTARY EST INTERNATIONAL!!</a:t>
            </a:r>
            <a:br>
              <a:rPr kumimoji="0" lang="fr-FR" sz="4400" b="1" i="0" u="none" strike="noStrike" kern="1200" cap="none" spc="0" normalizeH="0" baseline="0" noProof="0" dirty="0">
                <a:ln>
                  <a:noFill/>
                </a:ln>
                <a:solidFill>
                  <a:srgbClr val="0070C0"/>
                </a:solidFill>
                <a:effectLst/>
                <a:uLnTx/>
                <a:uFillTx/>
                <a:latin typeface="Calibri"/>
                <a:ea typeface="+mj-ea"/>
                <a:cs typeface="+mj-cs"/>
              </a:rPr>
            </a:br>
            <a:r>
              <a:rPr kumimoji="0" lang="fr-FR" sz="4000" b="1" i="0" u="none" strike="noStrike" kern="1200" cap="none" spc="0" normalizeH="0" baseline="0" noProof="0" dirty="0">
                <a:ln>
                  <a:noFill/>
                </a:ln>
                <a:solidFill>
                  <a:srgbClr val="C00000"/>
                </a:solidFill>
                <a:effectLst/>
                <a:uLnTx/>
                <a:uFillTx/>
                <a:latin typeface="Calibri"/>
                <a:ea typeface="+mj-ea"/>
                <a:cs typeface="+mj-cs"/>
              </a:rPr>
              <a:t>IL EST PRESENT SUR LES 5 CONTINENTS</a:t>
            </a:r>
          </a:p>
        </p:txBody>
      </p:sp>
      <p:pic>
        <p:nvPicPr>
          <p:cNvPr id="5" name="Picture 2">
            <a:extLst>
              <a:ext uri="{FF2B5EF4-FFF2-40B4-BE49-F238E27FC236}">
                <a16:creationId xmlns:a16="http://schemas.microsoft.com/office/drawing/2014/main" id="{0FD369BB-2685-4FD0-B10F-8F889A8DF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06679"/>
            <a:ext cx="8784976"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79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C6CE0E24-6BAF-46C6-B295-0900F6D9A54A}"/>
              </a:ext>
            </a:extLst>
          </p:cNvPr>
          <p:cNvSpPr txBox="1">
            <a:spLocks/>
          </p:cNvSpPr>
          <p:nvPr/>
        </p:nvSpPr>
        <p:spPr>
          <a:xfrm>
            <a:off x="251520" y="404664"/>
            <a:ext cx="8712968"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a:ln>
                  <a:noFill/>
                </a:ln>
                <a:solidFill>
                  <a:srgbClr val="002060"/>
                </a:solidFill>
                <a:effectLst/>
                <a:uLnTx/>
                <a:uFillTx/>
                <a:latin typeface="Calibri"/>
                <a:ea typeface="+mj-ea"/>
                <a:cs typeface="+mj-cs"/>
              </a:rPr>
              <a:t>Le Rotary, une culture historique de la Paix</a:t>
            </a:r>
            <a:br>
              <a:rPr kumimoji="0" lang="fr-FR" sz="3600" b="0" i="0" u="none" strike="noStrike" kern="1200" cap="none" spc="0" normalizeH="0" baseline="0" noProof="0">
                <a:ln>
                  <a:noFill/>
                </a:ln>
                <a:solidFill>
                  <a:srgbClr val="002060"/>
                </a:solidFill>
                <a:effectLst/>
                <a:uLnTx/>
                <a:uFillTx/>
                <a:latin typeface="Calibri"/>
                <a:ea typeface="+mj-ea"/>
                <a:cs typeface="+mj-cs"/>
              </a:rPr>
            </a:br>
            <a:endParaRPr kumimoji="0" lang="fr-FR" sz="36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Espace réservé du texte 6">
            <a:extLst>
              <a:ext uri="{FF2B5EF4-FFF2-40B4-BE49-F238E27FC236}">
                <a16:creationId xmlns:a16="http://schemas.microsoft.com/office/drawing/2014/main" id="{25BABD64-5B7D-44E9-B7F6-DC7FB2308263}"/>
              </a:ext>
            </a:extLst>
          </p:cNvPr>
          <p:cNvSpPr txBox="1">
            <a:spLocks/>
          </p:cNvSpPr>
          <p:nvPr/>
        </p:nvSpPr>
        <p:spPr>
          <a:xfrm>
            <a:off x="457201" y="1268760"/>
            <a:ext cx="4040188" cy="100811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altLang="fr-FR" sz="2400" b="1" i="0" u="none" strike="noStrike" kern="1200" cap="none" spc="0" normalizeH="0" baseline="0" noProof="0">
                <a:ln>
                  <a:noFill/>
                </a:ln>
                <a:solidFill>
                  <a:srgbClr val="002060"/>
                </a:solidFill>
                <a:effectLst/>
                <a:uLnTx/>
                <a:uFillTx/>
                <a:latin typeface="Calibri"/>
                <a:ea typeface="+mn-ea"/>
                <a:cs typeface="+mn-cs"/>
              </a:rPr>
              <a:t>Rôle du Rotary dans la création de l’UNESCO (1945)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2060"/>
                </a:solidFill>
                <a:effectLst/>
                <a:uLnTx/>
                <a:uFillTx/>
                <a:latin typeface="Calibri"/>
                <a:ea typeface="+mn-ea"/>
                <a:cs typeface="+mn-cs"/>
              </a:rPr>
              <a:t>(75</a:t>
            </a:r>
            <a:r>
              <a:rPr kumimoji="0" lang="fr-FR" sz="2400" b="1" i="0" u="none" strike="noStrike" kern="1200" cap="none" spc="0" normalizeH="0" baseline="30000" noProof="0">
                <a:ln>
                  <a:noFill/>
                </a:ln>
                <a:solidFill>
                  <a:srgbClr val="002060"/>
                </a:solidFill>
                <a:effectLst/>
                <a:uLnTx/>
                <a:uFillTx/>
                <a:latin typeface="Calibri"/>
                <a:ea typeface="+mn-ea"/>
                <a:cs typeface="+mn-cs"/>
              </a:rPr>
              <a:t>ème</a:t>
            </a:r>
            <a:r>
              <a:rPr kumimoji="0" lang="fr-FR" sz="2400" b="1" i="0" u="none" strike="noStrike" kern="1200" cap="none" spc="0" normalizeH="0" baseline="0" noProof="0">
                <a:ln>
                  <a:noFill/>
                </a:ln>
                <a:solidFill>
                  <a:srgbClr val="002060"/>
                </a:solidFill>
                <a:effectLst/>
                <a:uLnTx/>
                <a:uFillTx/>
                <a:latin typeface="Calibri"/>
                <a:ea typeface="+mn-ea"/>
                <a:cs typeface="+mn-cs"/>
              </a:rPr>
              <a:t> anniversaire en 2020)</a:t>
            </a:r>
            <a:endParaRPr kumimoji="0" lang="fr-FR"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Espace réservé du texte 8">
            <a:extLst>
              <a:ext uri="{FF2B5EF4-FFF2-40B4-BE49-F238E27FC236}">
                <a16:creationId xmlns:a16="http://schemas.microsoft.com/office/drawing/2014/main" id="{73D28669-D28C-43AE-9824-4DC41E542BDA}"/>
              </a:ext>
            </a:extLst>
          </p:cNvPr>
          <p:cNvSpPr txBox="1">
            <a:spLocks/>
          </p:cNvSpPr>
          <p:nvPr/>
        </p:nvSpPr>
        <p:spPr>
          <a:xfrm>
            <a:off x="4645026" y="1196753"/>
            <a:ext cx="4041775" cy="100811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altLang="fr-FR" sz="2400" b="1" i="0" u="none" strike="noStrike" kern="1200" cap="none" spc="0" normalizeH="0" baseline="0" noProof="0">
                <a:ln>
                  <a:noFill/>
                </a:ln>
                <a:solidFill>
                  <a:srgbClr val="002060"/>
                </a:solidFill>
                <a:effectLst/>
                <a:uLnTx/>
                <a:uFillTx/>
                <a:latin typeface="Calibri"/>
                <a:ea typeface="+mn-ea"/>
                <a:cs typeface="+mn-cs"/>
              </a:rPr>
              <a:t>Siège consultatif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altLang="fr-FR" sz="2400" b="1" i="0" u="none" strike="noStrike" kern="1200" cap="none" spc="0" normalizeH="0" baseline="0" noProof="0">
                <a:ln>
                  <a:noFill/>
                </a:ln>
                <a:solidFill>
                  <a:srgbClr val="002060"/>
                </a:solidFill>
                <a:effectLst/>
                <a:uLnTx/>
                <a:uFillTx/>
                <a:latin typeface="Calibri"/>
                <a:ea typeface="+mn-ea"/>
                <a:cs typeface="+mn-cs"/>
              </a:rPr>
              <a:t>à l’ONU, l’UNESCO et l’OMS</a:t>
            </a:r>
            <a:endParaRPr kumimoji="0" lang="fr-FR"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3">
            <a:extLst>
              <a:ext uri="{FF2B5EF4-FFF2-40B4-BE49-F238E27FC236}">
                <a16:creationId xmlns:a16="http://schemas.microsoft.com/office/drawing/2014/main" id="{3839634C-C620-4132-AA88-51D8BEDF6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1"/>
            <a:ext cx="388843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28B786C3-DA64-4B02-A311-88ADDBED6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6" y="2348881"/>
            <a:ext cx="404177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84AC0154-86FC-4045-B501-1C88D4755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653136"/>
            <a:ext cx="1584176" cy="154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F3F1EEE0-04D5-4401-853D-6AC4778480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5" t="5547" r="6981" b="10028"/>
          <a:stretch/>
        </p:blipFill>
        <p:spPr bwMode="auto">
          <a:xfrm>
            <a:off x="683568" y="4869161"/>
            <a:ext cx="2286000" cy="155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44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42589-0318-445C-B5E9-11F789A91628}"/>
              </a:ext>
            </a:extLst>
          </p:cNvPr>
          <p:cNvSpPr txBox="1">
            <a:spLocks/>
          </p:cNvSpPr>
          <p:nvPr/>
        </p:nvSpPr>
        <p:spPr>
          <a:xfrm>
            <a:off x="35496" y="1340767"/>
            <a:ext cx="4608512" cy="64807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a:ln>
                  <a:noFill/>
                </a:ln>
                <a:solidFill>
                  <a:srgbClr val="0070C0"/>
                </a:solidFill>
                <a:effectLst/>
                <a:uLnTx/>
                <a:uFillTx/>
                <a:latin typeface="Calibri"/>
                <a:ea typeface="+mj-ea"/>
                <a:cs typeface="+mj-cs"/>
              </a:rPr>
              <a:t>Quelques visiteurs </a:t>
            </a:r>
            <a:br>
              <a:rPr kumimoji="0" lang="fr-FR" sz="2800" b="1" i="0" u="none" strike="noStrike" kern="1200" cap="none" spc="0" normalizeH="0" baseline="0" noProof="0">
                <a:ln>
                  <a:noFill/>
                </a:ln>
                <a:solidFill>
                  <a:srgbClr val="0070C0"/>
                </a:solidFill>
                <a:effectLst/>
                <a:uLnTx/>
                <a:uFillTx/>
                <a:latin typeface="Calibri"/>
                <a:ea typeface="+mj-ea"/>
                <a:cs typeface="+mj-cs"/>
              </a:rPr>
            </a:br>
            <a:r>
              <a:rPr kumimoji="0" lang="fr-FR" sz="2800" b="1" i="0" u="none" strike="noStrike" kern="1200" cap="none" spc="0" normalizeH="0" baseline="0" noProof="0">
                <a:ln>
                  <a:noFill/>
                </a:ln>
                <a:solidFill>
                  <a:srgbClr val="0070C0"/>
                </a:solidFill>
                <a:effectLst/>
                <a:uLnTx/>
                <a:uFillTx/>
                <a:latin typeface="Calibri"/>
                <a:ea typeface="+mj-ea"/>
                <a:cs typeface="+mj-cs"/>
              </a:rPr>
              <a:t>du District 1690</a:t>
            </a:r>
            <a:br>
              <a:rPr kumimoji="0" lang="fr-FR" sz="2800" b="1" i="0" u="none" strike="noStrike" kern="1200" cap="none" spc="0" normalizeH="0" baseline="0" noProof="0">
                <a:ln>
                  <a:noFill/>
                </a:ln>
                <a:solidFill>
                  <a:srgbClr val="0070C0"/>
                </a:solidFill>
                <a:effectLst/>
                <a:uLnTx/>
                <a:uFillTx/>
                <a:latin typeface="Calibri"/>
                <a:ea typeface="+mj-ea"/>
                <a:cs typeface="+mj-cs"/>
              </a:rPr>
            </a:br>
            <a:r>
              <a:rPr kumimoji="0" lang="fr-FR" sz="2800" b="1" i="0" u="none" strike="noStrike" kern="1200" cap="none" spc="0" normalizeH="0" baseline="0" noProof="0">
                <a:ln>
                  <a:noFill/>
                </a:ln>
                <a:solidFill>
                  <a:srgbClr val="0070C0"/>
                </a:solidFill>
                <a:effectLst/>
                <a:uLnTx/>
                <a:uFillTx/>
                <a:latin typeface="Calibri"/>
                <a:ea typeface="+mj-ea"/>
                <a:cs typeface="+mj-cs"/>
              </a:rPr>
              <a:t>sur le stand du CIP-FA </a:t>
            </a:r>
            <a:br>
              <a:rPr kumimoji="0" lang="fr-FR" sz="2800" b="1" i="0" u="none" strike="noStrike" kern="1200" cap="none" spc="0" normalizeH="0" baseline="0" noProof="0">
                <a:ln>
                  <a:noFill/>
                </a:ln>
                <a:solidFill>
                  <a:srgbClr val="0070C0"/>
                </a:solidFill>
                <a:effectLst/>
                <a:uLnTx/>
                <a:uFillTx/>
                <a:latin typeface="Calibri"/>
                <a:ea typeface="+mj-ea"/>
                <a:cs typeface="+mj-cs"/>
              </a:rPr>
            </a:br>
            <a:r>
              <a:rPr kumimoji="0" lang="fr-FR" sz="2800" b="1" i="0" u="none" strike="noStrike" kern="1200" cap="none" spc="0" normalizeH="0" baseline="0" noProof="0">
                <a:ln>
                  <a:noFill/>
                </a:ln>
                <a:solidFill>
                  <a:srgbClr val="0070C0"/>
                </a:solidFill>
                <a:effectLst/>
                <a:uLnTx/>
                <a:uFillTx/>
                <a:latin typeface="Calibri"/>
                <a:ea typeface="+mj-ea"/>
                <a:cs typeface="+mj-cs"/>
              </a:rPr>
              <a:t>à la Convention de Hambourg</a:t>
            </a:r>
            <a:endParaRPr kumimoji="0" lang="fr-FR" sz="2800" b="1" i="0" u="none" strike="noStrike" kern="1200" cap="none" spc="0" normalizeH="0" baseline="0" noProof="0" dirty="0">
              <a:ln>
                <a:noFill/>
              </a:ln>
              <a:solidFill>
                <a:srgbClr val="0070C0"/>
              </a:solidFill>
              <a:effectLst/>
              <a:uLnTx/>
              <a:uFillTx/>
              <a:latin typeface="Calibri"/>
              <a:ea typeface="+mj-ea"/>
              <a:cs typeface="+mj-cs"/>
            </a:endParaRPr>
          </a:p>
        </p:txBody>
      </p:sp>
      <p:pic>
        <p:nvPicPr>
          <p:cNvPr id="3" name="Picture 2" descr="E:\DCIM\113_PANA\P1130503.JPG">
            <a:extLst>
              <a:ext uri="{FF2B5EF4-FFF2-40B4-BE49-F238E27FC236}">
                <a16:creationId xmlns:a16="http://schemas.microsoft.com/office/drawing/2014/main" id="{1445F318-1075-4F4B-9F48-EB937DCE25C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65" t="22155" r="7742" b="2505"/>
          <a:stretch/>
        </p:blipFill>
        <p:spPr bwMode="auto">
          <a:xfrm>
            <a:off x="179512" y="2204864"/>
            <a:ext cx="424847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52C2755-FF13-4F5B-BEAD-76AD2B43E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99" t="10974" r="31672" b="-2208"/>
          <a:stretch/>
        </p:blipFill>
        <p:spPr bwMode="auto">
          <a:xfrm>
            <a:off x="4644008" y="188640"/>
            <a:ext cx="41044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DCIM\113_PANA\P1130494.JPG">
            <a:extLst>
              <a:ext uri="{FF2B5EF4-FFF2-40B4-BE49-F238E27FC236}">
                <a16:creationId xmlns:a16="http://schemas.microsoft.com/office/drawing/2014/main" id="{47C93DC6-36D9-4DDC-8B06-1B2A8B58AE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11" t="36801" r="6922" b="-1"/>
          <a:stretch/>
        </p:blipFill>
        <p:spPr bwMode="auto">
          <a:xfrm>
            <a:off x="4572000" y="3501008"/>
            <a:ext cx="4320480" cy="314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1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F0006-C06C-4516-B497-BB9605ED795D}"/>
              </a:ext>
            </a:extLst>
          </p:cNvPr>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a:ln>
                  <a:noFill/>
                </a:ln>
                <a:solidFill>
                  <a:srgbClr val="C00000"/>
                </a:solidFill>
                <a:effectLst/>
                <a:uLnTx/>
                <a:uFillTx/>
                <a:latin typeface="Calibri"/>
                <a:ea typeface="+mj-ea"/>
                <a:cs typeface="+mj-cs"/>
              </a:rPr>
              <a:t>UN CLUB ROTARY NE DOIT PAS RESTER ISOLE , REPLIE SUR LUI-MEME</a:t>
            </a:r>
            <a:endParaRPr kumimoji="0" lang="fr-FR" sz="36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contenu 2">
            <a:extLst>
              <a:ext uri="{FF2B5EF4-FFF2-40B4-BE49-F238E27FC236}">
                <a16:creationId xmlns:a16="http://schemas.microsoft.com/office/drawing/2014/main" id="{63D81D1D-3E81-4F19-998A-D4034D288C7E}"/>
              </a:ext>
            </a:extLst>
          </p:cNvPr>
          <p:cNvSpPr txBox="1">
            <a:spLocks/>
          </p:cNvSpPr>
          <p:nvPr/>
        </p:nvSpPr>
        <p:spPr>
          <a:xfrm>
            <a:off x="323528" y="1512313"/>
            <a:ext cx="8229600" cy="471338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3200" b="1" i="0" u="none" strike="noStrike" kern="1200" cap="none" spc="0" normalizeH="0" baseline="0" noProof="0" dirty="0">
                <a:ln>
                  <a:noFill/>
                </a:ln>
                <a:solidFill>
                  <a:sysClr val="windowText" lastClr="000000"/>
                </a:solidFill>
                <a:effectLst/>
                <a:uLnTx/>
                <a:uFillTx/>
                <a:latin typeface="Calibri"/>
                <a:ea typeface="+mn-ea"/>
                <a:cs typeface="+mn-cs"/>
              </a:rPr>
              <a:t>RELATIONS                                   </a:t>
            </a:r>
            <a:r>
              <a:rPr kumimoji="0" lang="fr-FR" sz="3200" b="1" i="0" u="none" strike="noStrike" kern="1200" cap="none" spc="0" normalizeH="0" baseline="0" noProof="0" dirty="0" err="1">
                <a:ln>
                  <a:noFill/>
                </a:ln>
                <a:solidFill>
                  <a:sysClr val="windowText" lastClr="000000"/>
                </a:solidFill>
                <a:effectLst/>
                <a:uLnTx/>
                <a:uFillTx/>
                <a:latin typeface="Calibri"/>
                <a:ea typeface="+mn-ea"/>
                <a:cs typeface="+mn-cs"/>
              </a:rPr>
              <a:t>RELATIONS</a:t>
            </a:r>
            <a:r>
              <a:rPr kumimoji="0" lang="fr-FR" sz="3200" b="1"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ysClr val="windowText" lastClr="000000"/>
                </a:solidFill>
                <a:effectLst/>
                <a:uLnTx/>
                <a:uFillTx/>
                <a:latin typeface="Calibri"/>
                <a:ea typeface="+mn-ea"/>
                <a:cs typeface="+mn-cs"/>
              </a:rPr>
              <a:t>     DISTRICT                                      RI, ZURICH</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fr-FR" sz="4000" b="1" i="0" u="none" strike="noStrike" kern="1200" cap="none" spc="0" normalizeH="0" baseline="0" noProof="0" dirty="0">
                <a:ln>
                  <a:noFill/>
                </a:ln>
                <a:solidFill>
                  <a:srgbClr val="0070C0"/>
                </a:solidFill>
                <a:effectLst/>
                <a:uLnTx/>
                <a:uFillTx/>
                <a:latin typeface="Calibri"/>
                <a:ea typeface="+mn-ea"/>
                <a:cs typeface="+mn-cs"/>
              </a:rPr>
              <a:t>LE CLUB</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rgbClr val="0070C0"/>
                </a:solidFill>
                <a:effectLst/>
                <a:uLnTx/>
                <a:uFillTx/>
                <a:latin typeface="Calibri"/>
                <a:ea typeface="+mn-ea"/>
                <a:cs typeface="+mn-cs"/>
              </a:rPr>
              <a:t>                              </a:t>
            </a:r>
            <a:r>
              <a:rPr kumimoji="0" lang="fr-FR" sz="2400" b="1" i="0" u="none" strike="noStrike" kern="1200" cap="none" spc="0" normalizeH="0" baseline="0" noProof="0" dirty="0">
                <a:ln>
                  <a:noFill/>
                </a:ln>
                <a:solidFill>
                  <a:srgbClr val="0070C0"/>
                </a:solidFill>
                <a:effectLst/>
                <a:uLnTx/>
                <a:uFillTx/>
                <a:latin typeface="Calibri"/>
                <a:ea typeface="+mn-ea"/>
                <a:cs typeface="+mn-cs"/>
              </a:rPr>
              <a:t>(Président, membres)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800" b="1" i="0" u="none" strike="noStrike" kern="1200" cap="none" spc="0" normalizeH="0" baseline="0" noProof="0" dirty="0">
                <a:ln>
                  <a:noFill/>
                </a:ln>
                <a:solidFill>
                  <a:srgbClr val="C00000"/>
                </a:solidFill>
                <a:effectLst/>
                <a:uLnTx/>
                <a:uFillTx/>
                <a:latin typeface="Calibri"/>
                <a:ea typeface="+mn-ea"/>
                <a:cs typeface="+mn-cs"/>
              </a:rPr>
              <a:t>   RELATIONS AVEC LES CIP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800" b="1" i="0" u="none" strike="noStrike" kern="1200" cap="none" spc="0" normalizeH="0" baseline="0" noProof="0" dirty="0">
                <a:ln>
                  <a:noFill/>
                </a:ln>
                <a:solidFill>
                  <a:srgbClr val="C00000"/>
                </a:solidFill>
                <a:effectLst/>
                <a:uLnTx/>
                <a:uFillTx/>
                <a:latin typeface="Calibri"/>
                <a:ea typeface="+mn-ea"/>
                <a:cs typeface="+mn-cs"/>
              </a:rPr>
              <a:t>    ET LES CLUBS-CONTACT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29178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EA7005-3F4A-4101-B257-C9394E3A72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 y="188640"/>
            <a:ext cx="8229600" cy="171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F365CE39-5FA8-4B33-823D-C7CA4DECD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10" t="7194" r="5280" b="7194"/>
          <a:stretch/>
        </p:blipFill>
        <p:spPr bwMode="auto">
          <a:xfrm>
            <a:off x="827584" y="2243666"/>
            <a:ext cx="7560840" cy="428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8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5DBA7-056C-4570-B8A8-AF2E467328B3}"/>
              </a:ext>
            </a:extLst>
          </p:cNvPr>
          <p:cNvSpPr txBox="1">
            <a:spLocks/>
          </p:cNvSpPr>
          <p:nvPr/>
        </p:nvSpPr>
        <p:spPr>
          <a:xfrm>
            <a:off x="395536" y="332656"/>
            <a:ext cx="8424936" cy="32677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0070C0"/>
                </a:solidFill>
                <a:effectLst/>
                <a:uLnTx/>
                <a:uFillTx/>
                <a:latin typeface="Calibri"/>
                <a:ea typeface="+mj-ea"/>
                <a:cs typeface="+mj-cs"/>
              </a:rPr>
              <a:t>Le nouveau site, créé en 2021, de la</a:t>
            </a:r>
            <a:br>
              <a:rPr kumimoji="0" lang="fr-FR" sz="4400" b="1" i="0" u="none" strike="noStrike" kern="1200" cap="none" spc="0" normalizeH="0" baseline="0" noProof="0">
                <a:ln>
                  <a:noFill/>
                </a:ln>
                <a:solidFill>
                  <a:srgbClr val="0070C0"/>
                </a:solidFill>
                <a:effectLst/>
                <a:uLnTx/>
                <a:uFillTx/>
                <a:latin typeface="Calibri"/>
                <a:ea typeface="+mj-ea"/>
                <a:cs typeface="+mj-cs"/>
              </a:rPr>
            </a:br>
            <a:r>
              <a:rPr kumimoji="0" lang="fr-FR" sz="4400" b="1" i="0" u="none" strike="noStrike" kern="1200" cap="none" spc="0" normalizeH="0" baseline="0" noProof="0">
                <a:ln>
                  <a:noFill/>
                </a:ln>
                <a:solidFill>
                  <a:srgbClr val="0070C0"/>
                </a:solidFill>
                <a:effectLst/>
                <a:uLnTx/>
                <a:uFillTx/>
                <a:latin typeface="Calibri"/>
                <a:ea typeface="+mj-ea"/>
                <a:cs typeface="+mj-cs"/>
              </a:rPr>
              <a:t>Coordination Nationale de tous les CIP français, Site CIP-FRANCE</a:t>
            </a:r>
            <a:br>
              <a:rPr kumimoji="0" lang="fr-FR" sz="4400" b="0" i="0" u="none" strike="noStrike" kern="1200" cap="none" spc="0" normalizeH="0" baseline="0" noProof="0">
                <a:ln>
                  <a:noFill/>
                </a:ln>
                <a:solidFill>
                  <a:sysClr val="windowText" lastClr="000000"/>
                </a:solidFill>
                <a:effectLst/>
                <a:uLnTx/>
                <a:uFillTx/>
                <a:latin typeface="Calibri"/>
                <a:ea typeface="+mj-ea"/>
                <a:cs typeface="+mj-cs"/>
                <a:hlinkClick r:id="rId2"/>
              </a:rPr>
            </a:br>
            <a:r>
              <a:rPr kumimoji="0" lang="fr-FR" sz="4400" b="0" i="0" u="none" strike="noStrike" kern="1200" cap="none" spc="0" normalizeH="0" baseline="0" noProof="0">
                <a:ln>
                  <a:noFill/>
                </a:ln>
                <a:solidFill>
                  <a:sysClr val="windowText" lastClr="000000"/>
                </a:solidFill>
                <a:effectLst/>
                <a:uLnTx/>
                <a:uFillTx/>
                <a:latin typeface="Calibri"/>
                <a:ea typeface="+mj-ea"/>
                <a:cs typeface="+mj-cs"/>
                <a:hlinkClick r:id="rId2"/>
              </a:rPr>
              <a:t>https://www.rotary-cip-france.org/</a:t>
            </a:r>
            <a:endParaRPr kumimoji="0" lang="fr-F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8886A89C-B699-40E7-9B9B-267A8FA83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05064"/>
            <a:ext cx="8784976" cy="237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9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F9D19F-0798-4AD7-902E-F682693DB727}"/>
              </a:ext>
            </a:extLst>
          </p:cNvPr>
          <p:cNvSpPr txBox="1">
            <a:spLocks/>
          </p:cNvSpPr>
          <p:nvPr/>
        </p:nvSpPr>
        <p:spPr>
          <a:xfrm>
            <a:off x="457200"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a:ln>
                  <a:noFill/>
                </a:ln>
                <a:solidFill>
                  <a:srgbClr val="0070C0"/>
                </a:solidFill>
                <a:effectLst/>
                <a:uLnTx/>
                <a:uFillTx/>
                <a:latin typeface="Calibri"/>
                <a:ea typeface="+mj-ea"/>
                <a:cs typeface="+mj-cs"/>
              </a:rPr>
              <a:t>Quelques exemples de CIP français </a:t>
            </a:r>
            <a:r>
              <a:rPr kumimoji="0" lang="fr-FR" sz="3200" b="1" i="0" u="none" strike="noStrike" kern="1200" cap="none" spc="0" normalizeH="0" baseline="0" noProof="0">
                <a:ln>
                  <a:noFill/>
                </a:ln>
                <a:solidFill>
                  <a:srgbClr val="C00000"/>
                </a:solidFill>
                <a:effectLst/>
                <a:uLnTx/>
                <a:uFillTx/>
                <a:latin typeface="Calibri"/>
                <a:ea typeface="+mj-ea"/>
                <a:cs typeface="+mj-cs"/>
              </a:rPr>
              <a:t>en Europe</a:t>
            </a:r>
            <a:endParaRPr kumimoji="0" lang="fr-FR" sz="3200" b="0" i="0" u="none" strike="noStrike" kern="1200" cap="none" spc="0" normalizeH="0" baseline="0" noProof="0" dirty="0">
              <a:ln>
                <a:noFill/>
              </a:ln>
              <a:solidFill>
                <a:srgbClr val="C00000"/>
              </a:solidFill>
              <a:effectLst/>
              <a:uLnTx/>
              <a:uFillTx/>
              <a:latin typeface="Calibri"/>
              <a:ea typeface="+mj-ea"/>
              <a:cs typeface="+mj-cs"/>
            </a:endParaRPr>
          </a:p>
        </p:txBody>
      </p:sp>
      <p:pic>
        <p:nvPicPr>
          <p:cNvPr id="3" name="Picture 3">
            <a:extLst>
              <a:ext uri="{FF2B5EF4-FFF2-40B4-BE49-F238E27FC236}">
                <a16:creationId xmlns:a16="http://schemas.microsoft.com/office/drawing/2014/main" id="{DD0A42E6-539E-4F93-97C1-DEF26C7CD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3" t="16462" r="21240" b="2350"/>
          <a:stretch/>
        </p:blipFill>
        <p:spPr bwMode="auto">
          <a:xfrm>
            <a:off x="539552" y="980728"/>
            <a:ext cx="828092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92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323ED-DCFE-43F9-921E-3158B4B505A4}"/>
              </a:ext>
            </a:extLst>
          </p:cNvPr>
          <p:cNvSpPr txBox="1">
            <a:spLocks/>
          </p:cNvSpPr>
          <p:nvPr/>
        </p:nvSpPr>
        <p:spPr>
          <a:xfrm>
            <a:off x="685800" y="213042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ACTION INTERNATIONALE</a:t>
            </a:r>
            <a:br>
              <a:rPr kumimoji="0" lang="fr-FR" sz="4400" b="1" i="0" u="none" strike="noStrike" kern="1200" cap="none" spc="0" normalizeH="0" baseline="0" noProof="0">
                <a:ln>
                  <a:noFill/>
                </a:ln>
                <a:solidFill>
                  <a:srgbClr val="C00000"/>
                </a:solidFill>
                <a:effectLst/>
                <a:uLnTx/>
                <a:uFillTx/>
                <a:latin typeface="Calibri"/>
                <a:ea typeface="+mj-ea"/>
                <a:cs typeface="+mj-cs"/>
              </a:rPr>
            </a:br>
            <a:r>
              <a:rPr kumimoji="0" lang="fr-FR" sz="4400" b="1" i="0" u="none" strike="noStrike" kern="1200" cap="none" spc="0" normalizeH="0" baseline="0" noProof="0">
                <a:ln>
                  <a:noFill/>
                </a:ln>
                <a:solidFill>
                  <a:srgbClr val="C00000"/>
                </a:solidFill>
                <a:effectLst/>
                <a:uLnTx/>
                <a:uFillTx/>
                <a:latin typeface="Calibri"/>
                <a:ea typeface="+mj-ea"/>
                <a:cs typeface="+mj-cs"/>
              </a:rPr>
              <a:t>DU DISTRICT 1690</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Sous-titre 2">
            <a:extLst>
              <a:ext uri="{FF2B5EF4-FFF2-40B4-BE49-F238E27FC236}">
                <a16:creationId xmlns:a16="http://schemas.microsoft.com/office/drawing/2014/main" id="{2E47E29E-D8F2-4227-935A-D391D65283C6}"/>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000" b="1" i="0" u="none" strike="noStrike" kern="1200" cap="none" spc="0" normalizeH="0" baseline="0" noProof="0">
                <a:ln>
                  <a:noFill/>
                </a:ln>
                <a:solidFill>
                  <a:srgbClr val="C00000"/>
                </a:solidFill>
                <a:effectLst/>
                <a:uLnTx/>
                <a:uFillTx/>
                <a:latin typeface="Calibri"/>
                <a:ea typeface="+mn-ea"/>
                <a:cs typeface="+mn-cs"/>
              </a:rPr>
              <a:t>PRESENTATION  AFD 2022</a:t>
            </a:r>
            <a:endParaRPr kumimoji="0" lang="fr-FR" sz="40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03480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64E1F-C3AB-4B4F-AB71-CA315291728D}"/>
              </a:ext>
            </a:extLst>
          </p:cNvPr>
          <p:cNvSpPr txBox="1">
            <a:spLocks/>
          </p:cNvSpPr>
          <p:nvPr/>
        </p:nvSpPr>
        <p:spPr>
          <a:xfrm>
            <a:off x="539552" y="0"/>
            <a:ext cx="822960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a:ln>
                  <a:noFill/>
                </a:ln>
                <a:solidFill>
                  <a:sysClr val="windowText" lastClr="000000"/>
                </a:solidFill>
                <a:effectLst/>
                <a:uLnTx/>
                <a:uFillTx/>
                <a:latin typeface="Calibri"/>
                <a:ea typeface="+mj-ea"/>
                <a:cs typeface="+mj-cs"/>
              </a:rPr>
              <a:t> </a:t>
            </a:r>
            <a:r>
              <a:rPr kumimoji="0" lang="fr-FR" sz="3200" b="1" i="0" u="none" strike="noStrike" kern="1200" cap="none" spc="0" normalizeH="0" baseline="0" noProof="0">
                <a:ln>
                  <a:noFill/>
                </a:ln>
                <a:solidFill>
                  <a:srgbClr val="0070C0"/>
                </a:solidFill>
                <a:effectLst/>
                <a:uLnTx/>
                <a:uFillTx/>
                <a:latin typeface="Calibri"/>
                <a:ea typeface="+mj-ea"/>
                <a:cs typeface="+mj-cs"/>
              </a:rPr>
              <a:t>Quelques exemples de CIP français </a:t>
            </a:r>
            <a:r>
              <a:rPr kumimoji="0" lang="fr-FR" sz="3200" b="1" i="0" u="none" strike="noStrike" kern="1200" cap="none" spc="0" normalizeH="0" baseline="0" noProof="0">
                <a:ln>
                  <a:noFill/>
                </a:ln>
                <a:solidFill>
                  <a:srgbClr val="C00000"/>
                </a:solidFill>
                <a:effectLst/>
                <a:uLnTx/>
                <a:uFillTx/>
                <a:latin typeface="Calibri"/>
                <a:ea typeface="+mj-ea"/>
                <a:cs typeface="+mj-cs"/>
              </a:rPr>
              <a:t>en Afrique</a:t>
            </a:r>
            <a:endParaRPr kumimoji="0" lang="fr-FR" sz="3200" b="1" i="0" u="none" strike="noStrike" kern="1200" cap="none" spc="0" normalizeH="0" baseline="0" noProof="0" dirty="0">
              <a:ln>
                <a:noFill/>
              </a:ln>
              <a:solidFill>
                <a:srgbClr val="C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DD118D63-5167-4EA1-A89E-79C19A9ED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53" t="5199" r="20164" b="4563"/>
          <a:stretch/>
        </p:blipFill>
        <p:spPr bwMode="auto">
          <a:xfrm>
            <a:off x="1331640" y="692696"/>
            <a:ext cx="676875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27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34124-F144-4599-8281-32CC4D30F548}"/>
              </a:ext>
            </a:extLst>
          </p:cNvPr>
          <p:cNvSpPr txBox="1">
            <a:spLocks/>
          </p:cNvSpPr>
          <p:nvPr/>
        </p:nvSpPr>
        <p:spPr>
          <a:xfrm>
            <a:off x="395536" y="314931"/>
            <a:ext cx="8568952" cy="88182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a:ln>
                  <a:noFill/>
                </a:ln>
                <a:solidFill>
                  <a:srgbClr val="C00000"/>
                </a:solidFill>
                <a:effectLst/>
                <a:uLnTx/>
                <a:uFillTx/>
                <a:latin typeface="Calibri"/>
                <a:ea typeface="+mj-ea"/>
                <a:cs typeface="+mj-cs"/>
              </a:rPr>
              <a:t>                           </a:t>
            </a:r>
            <a:r>
              <a:rPr kumimoji="0" lang="fr-FR" sz="3600" b="1" i="0" u="none" strike="noStrike" kern="1200" cap="none" spc="0" normalizeH="0" baseline="0" noProof="0">
                <a:ln>
                  <a:noFill/>
                </a:ln>
                <a:solidFill>
                  <a:srgbClr val="C00000"/>
                </a:solidFill>
                <a:effectLst/>
                <a:uLnTx/>
                <a:uFillTx/>
                <a:latin typeface="Calibri"/>
                <a:ea typeface="+mj-ea"/>
                <a:cs typeface="+mj-cs"/>
              </a:rPr>
              <a:t>Les Comités Inter-Pays (CIP),</a:t>
            </a:r>
            <a:br>
              <a:rPr kumimoji="0" lang="fr-FR" sz="3600" b="1" i="0" u="none" strike="noStrike" kern="1200" cap="none" spc="0" normalizeH="0" baseline="0" noProof="0">
                <a:ln>
                  <a:noFill/>
                </a:ln>
                <a:solidFill>
                  <a:srgbClr val="C00000"/>
                </a:solidFill>
                <a:effectLst/>
                <a:uLnTx/>
                <a:uFillTx/>
                <a:latin typeface="Calibri"/>
                <a:ea typeface="+mj-ea"/>
                <a:cs typeface="+mj-cs"/>
              </a:rPr>
            </a:br>
            <a:r>
              <a:rPr kumimoji="0" lang="fr-FR" sz="3600" b="1" i="0" u="none" strike="noStrike" kern="1200" cap="none" spc="0" normalizeH="0" baseline="0" noProof="0">
                <a:ln>
                  <a:noFill/>
                </a:ln>
                <a:solidFill>
                  <a:srgbClr val="C00000"/>
                </a:solidFill>
                <a:effectLst/>
                <a:uLnTx/>
                <a:uFillTx/>
                <a:latin typeface="Calibri"/>
                <a:ea typeface="+mj-ea"/>
                <a:cs typeface="+mj-cs"/>
              </a:rPr>
              <a:t>                  des outils pour des liens internationaux</a:t>
            </a:r>
            <a:endParaRPr kumimoji="0" lang="fr-FR" sz="3600" b="0"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texte 2">
            <a:extLst>
              <a:ext uri="{FF2B5EF4-FFF2-40B4-BE49-F238E27FC236}">
                <a16:creationId xmlns:a16="http://schemas.microsoft.com/office/drawing/2014/main" id="{E4C4EE89-6D59-4023-B772-D830660015D3}"/>
              </a:ext>
            </a:extLst>
          </p:cNvPr>
          <p:cNvSpPr txBox="1">
            <a:spLocks/>
          </p:cNvSpPr>
          <p:nvPr/>
        </p:nvSpPr>
        <p:spPr>
          <a:xfrm>
            <a:off x="3448" y="2348880"/>
            <a:ext cx="4496544" cy="208823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DÉFINITION D’UN CIP</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Espace réservé du texte 4">
            <a:extLst>
              <a:ext uri="{FF2B5EF4-FFF2-40B4-BE49-F238E27FC236}">
                <a16:creationId xmlns:a16="http://schemas.microsoft.com/office/drawing/2014/main" id="{D3DF18C5-F022-49BA-A004-8EB9079AE467}"/>
              </a:ext>
            </a:extLst>
          </p:cNvPr>
          <p:cNvSpPr txBox="1">
            <a:spLocks/>
          </p:cNvSpPr>
          <p:nvPr/>
        </p:nvSpPr>
        <p:spPr>
          <a:xfrm>
            <a:off x="4427985" y="1628800"/>
            <a:ext cx="4528711" cy="367240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002060"/>
                </a:solidFill>
                <a:effectLst/>
                <a:uLnTx/>
                <a:uFillTx/>
                <a:latin typeface="Calibri"/>
                <a:ea typeface="+mn-ea"/>
                <a:cs typeface="+mn-cs"/>
              </a:rPr>
              <a:t>Les Comités Inter-Pays réunissent des rotariens, leurs conjoints et des rotaractiens plus particulièrement intéressés par les relations entre deux pays. Ils oeuvrent pour le rapprochement des hommes de pays différents, en vue de mieux se connaitre, se comprendre et travailler ensemble.</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002060"/>
                </a:solidFill>
                <a:effectLst/>
                <a:uLnTx/>
                <a:uFillTx/>
                <a:latin typeface="Calibri"/>
                <a:ea typeface="+mn-ea"/>
                <a:cs typeface="+mn-cs"/>
              </a:rPr>
              <a:t> Ils sont à la disposition des clubs et des districts pour construire la Paix et favoriser l'entente mondiale.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5" name="Espace réservé du contenu 5">
            <a:extLst>
              <a:ext uri="{FF2B5EF4-FFF2-40B4-BE49-F238E27FC236}">
                <a16:creationId xmlns:a16="http://schemas.microsoft.com/office/drawing/2014/main" id="{777F0CE2-0D2C-4ACB-BC86-8CAB3FA4D5A1}"/>
              </a:ext>
            </a:extLst>
          </p:cNvPr>
          <p:cNvSpPr txBox="1">
            <a:spLocks/>
          </p:cNvSpPr>
          <p:nvPr/>
        </p:nvSpPr>
        <p:spPr>
          <a:xfrm>
            <a:off x="4499992" y="4653135"/>
            <a:ext cx="4536504" cy="24482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1600" b="1" i="0" u="none" strike="noStrike" kern="1200" cap="none" spc="0" normalizeH="0" baseline="0" noProof="0">
              <a:ln>
                <a:noFill/>
              </a:ln>
              <a:solidFill>
                <a:srgbClr val="00206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C00000"/>
                </a:solidFill>
                <a:effectLst/>
                <a:uLnTx/>
                <a:uFillTx/>
                <a:latin typeface="Calibri"/>
                <a:ea typeface="+mn-ea"/>
                <a:cs typeface="+mn-cs"/>
              </a:rPr>
              <a:t>Il existe plus de  200 CIP dans le monde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C00000"/>
                </a:solidFill>
                <a:effectLst/>
                <a:uLnTx/>
                <a:uFillTx/>
                <a:latin typeface="Calibri"/>
                <a:ea typeface="+mn-ea"/>
                <a:cs typeface="+mn-cs"/>
              </a:rPr>
              <a:t>Il existe plus 40 CIP en France</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1" i="0" u="none" strike="noStrike" kern="1200" cap="none" spc="0" normalizeH="0" baseline="0" noProof="0">
                <a:ln>
                  <a:noFill/>
                </a:ln>
                <a:solidFill>
                  <a:srgbClr val="002060"/>
                </a:solidFill>
                <a:effectLst/>
                <a:uLnTx/>
                <a:uFillTx/>
                <a:latin typeface="Calibri"/>
                <a:ea typeface="+mn-ea"/>
                <a:cs typeface="+mn-cs"/>
              </a:rPr>
              <a:t>Le 1er CIP a été le CIP France-Allemagne, créé en 1950, symbole de la volonté de réconciliation et de paix entre ces deux pays. </a:t>
            </a:r>
            <a:endParaRPr kumimoji="0" lang="fr-FR" sz="1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6" name="Image 5" descr="Coordination CIP France">
            <a:extLst>
              <a:ext uri="{FF2B5EF4-FFF2-40B4-BE49-F238E27FC236}">
                <a16:creationId xmlns:a16="http://schemas.microsoft.com/office/drawing/2014/main" id="{4503EEE0-82E3-4797-B1CC-DB5F995F28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1419564"/>
            <a:ext cx="1944216" cy="1368152"/>
          </a:xfrm>
          <a:prstGeom prst="rect">
            <a:avLst/>
          </a:prstGeom>
          <a:noFill/>
          <a:ln>
            <a:noFill/>
          </a:ln>
        </p:spPr>
      </p:pic>
      <p:pic>
        <p:nvPicPr>
          <p:cNvPr id="7" name="Picture 2">
            <a:extLst>
              <a:ext uri="{FF2B5EF4-FFF2-40B4-BE49-F238E27FC236}">
                <a16:creationId xmlns:a16="http://schemas.microsoft.com/office/drawing/2014/main" id="{D36B4659-F4E4-4DE2-8B54-51B681121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63" r="3185" b="7301"/>
          <a:stretch/>
        </p:blipFill>
        <p:spPr bwMode="auto">
          <a:xfrm>
            <a:off x="683568" y="3860800"/>
            <a:ext cx="3600400" cy="273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7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31240-F542-4421-85AB-C985012A554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Simplement et schématiquement,</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contenu 2">
            <a:extLst>
              <a:ext uri="{FF2B5EF4-FFF2-40B4-BE49-F238E27FC236}">
                <a16:creationId xmlns:a16="http://schemas.microsoft.com/office/drawing/2014/main" id="{E384A3AB-03B7-4CD6-974E-678605BD58E3}"/>
              </a:ext>
            </a:extLst>
          </p:cNvPr>
          <p:cNvSpPr txBox="1">
            <a:spLocks/>
          </p:cNvSpPr>
          <p:nvPr/>
        </p:nvSpPr>
        <p:spPr>
          <a:xfrm>
            <a:off x="457200" y="1600201"/>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a:ln>
                  <a:noFill/>
                </a:ln>
                <a:solidFill>
                  <a:srgbClr val="0070C0"/>
                </a:solidFill>
                <a:effectLst/>
                <a:uLnTx/>
                <a:uFillTx/>
                <a:latin typeface="Calibri"/>
                <a:ea typeface="+mn-ea"/>
                <a:cs typeface="+mn-cs"/>
              </a:rPr>
              <a:t>Il faut parler de couples de clubs de parrainage (=clubs-contact), appartenant à un CIP France-X.</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a:ln>
                  <a:noFill/>
                </a:ln>
                <a:solidFill>
                  <a:srgbClr val="0070C0"/>
                </a:solidFill>
                <a:effectLst/>
                <a:uLnTx/>
                <a:uFillTx/>
                <a:latin typeface="Calibri"/>
                <a:ea typeface="+mn-ea"/>
                <a:cs typeface="+mn-cs"/>
              </a:rPr>
              <a:t>Un CIP regroupe plusieurs, des dizaines (Portugal), des centaines (Allemagne, Royaume-Uni) de couples de parrainage.</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a:ln>
                  <a:noFill/>
                </a:ln>
                <a:solidFill>
                  <a:srgbClr val="0070C0"/>
                </a:solidFill>
                <a:effectLst/>
                <a:uLnTx/>
                <a:uFillTx/>
                <a:latin typeface="Calibri"/>
                <a:ea typeface="+mn-ea"/>
                <a:cs typeface="+mn-cs"/>
              </a:rPr>
              <a:t>Il existe une section française et une section X de chaque CIP, qui se réunissent, alternativement, tous les ans.</a:t>
            </a:r>
            <a:endParaRPr kumimoji="0" lang="fr-FR" sz="32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10828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524B4EB-1172-4113-AA86-C156D96F4B5B}"/>
              </a:ext>
            </a:extLst>
          </p:cNvPr>
          <p:cNvSpPr txBox="1">
            <a:spLocks/>
          </p:cNvSpPr>
          <p:nvPr/>
        </p:nvSpPr>
        <p:spPr>
          <a:xfrm>
            <a:off x="457200" y="188640"/>
            <a:ext cx="8229600" cy="20162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sz="2800" b="1" i="0" u="none" strike="noStrike" kern="1200" cap="none" spc="0" normalizeH="0" baseline="0" noProof="0">
                <a:ln>
                  <a:noFill/>
                </a:ln>
                <a:solidFill>
                  <a:srgbClr val="C00000"/>
                </a:solidFill>
                <a:effectLst/>
                <a:uLnTx/>
                <a:uFillTx/>
                <a:latin typeface="Calibri"/>
                <a:ea typeface="+mj-ea"/>
                <a:cs typeface="+mj-cs"/>
              </a:rPr>
            </a:br>
            <a:br>
              <a:rPr kumimoji="0" lang="fr-FR" sz="2800" b="1" i="0" u="none" strike="noStrike" kern="1200" cap="none" spc="0" normalizeH="0" baseline="0" noProof="0">
                <a:ln>
                  <a:noFill/>
                </a:ln>
                <a:solidFill>
                  <a:srgbClr val="C00000"/>
                </a:solidFill>
                <a:effectLst/>
                <a:uLnTx/>
                <a:uFillTx/>
                <a:latin typeface="Calibri"/>
                <a:ea typeface="+mj-ea"/>
                <a:cs typeface="+mj-cs"/>
              </a:rPr>
            </a:br>
            <a:r>
              <a:rPr kumimoji="0" lang="fr-FR" sz="3600" b="1" i="0" u="none" strike="noStrike" kern="1200" cap="none" spc="0" normalizeH="0" baseline="0" noProof="0">
                <a:ln>
                  <a:noFill/>
                </a:ln>
                <a:solidFill>
                  <a:srgbClr val="C00000"/>
                </a:solidFill>
                <a:effectLst/>
                <a:uLnTx/>
                <a:uFillTx/>
                <a:latin typeface="Calibri"/>
                <a:ea typeface="+mj-ea"/>
                <a:cs typeface="+mj-cs"/>
              </a:rPr>
              <a:t>LES CLUBS – CONTACT EN FRANCE</a:t>
            </a:r>
            <a:br>
              <a:rPr kumimoji="0" lang="fr-FR" sz="3600" b="1" i="0" u="none" strike="noStrike" kern="1200" cap="none" spc="0" normalizeH="0" baseline="0" noProof="0">
                <a:ln>
                  <a:noFill/>
                </a:ln>
                <a:solidFill>
                  <a:srgbClr val="C00000"/>
                </a:solidFill>
                <a:effectLst/>
                <a:uLnTx/>
                <a:uFillTx/>
                <a:latin typeface="Calibri"/>
                <a:ea typeface="+mj-ea"/>
                <a:cs typeface="+mj-cs"/>
              </a:rPr>
            </a:br>
            <a:br>
              <a:rPr kumimoji="0" lang="fr-FR" sz="2800" b="0" i="0" u="none" strike="noStrike" kern="1200" cap="none" spc="0" normalizeH="0" baseline="0" noProof="0">
                <a:ln>
                  <a:noFill/>
                </a:ln>
                <a:solidFill>
                  <a:srgbClr val="0070C0"/>
                </a:solidFill>
                <a:effectLst/>
                <a:uLnTx/>
                <a:uFillTx/>
                <a:latin typeface="Calibri"/>
                <a:ea typeface="+mj-ea"/>
                <a:cs typeface="+mj-cs"/>
              </a:rPr>
            </a:br>
            <a:r>
              <a:rPr kumimoji="0" lang="fr-FR" sz="2400" b="1" i="0" u="none" strike="noStrike" kern="1200" cap="none" spc="0" normalizeH="0" baseline="0" noProof="0">
                <a:ln>
                  <a:noFill/>
                </a:ln>
                <a:solidFill>
                  <a:srgbClr val="0070C0"/>
                </a:solidFill>
                <a:effectLst/>
                <a:uLnTx/>
                <a:uFillTx/>
                <a:latin typeface="Calibri"/>
                <a:ea typeface="+mj-ea"/>
                <a:cs typeface="+mj-cs"/>
              </a:rPr>
              <a:t>Nombre de clubs-contact pour les 18 districts français : </a:t>
            </a:r>
            <a:r>
              <a:rPr kumimoji="0" lang="fr-FR" sz="2400" b="1" i="0" u="none" strike="noStrike" kern="1200" cap="none" spc="0" normalizeH="0" baseline="0" noProof="0">
                <a:ln>
                  <a:noFill/>
                </a:ln>
                <a:solidFill>
                  <a:srgbClr val="C00000"/>
                </a:solidFill>
                <a:effectLst/>
                <a:uLnTx/>
                <a:uFillTx/>
                <a:latin typeface="Calibri"/>
                <a:ea typeface="+mj-ea"/>
                <a:cs typeface="+mj-cs"/>
              </a:rPr>
              <a:t>1218</a:t>
            </a:r>
            <a:br>
              <a:rPr kumimoji="0" lang="fr-FR" sz="2400" b="0" i="0" u="none" strike="noStrike" kern="1200" cap="none" spc="0" normalizeH="0" baseline="0" noProof="0">
                <a:ln>
                  <a:noFill/>
                </a:ln>
                <a:solidFill>
                  <a:srgbClr val="C00000"/>
                </a:solidFill>
                <a:effectLst/>
                <a:uLnTx/>
                <a:uFillTx/>
                <a:latin typeface="Calibri"/>
                <a:ea typeface="+mj-ea"/>
                <a:cs typeface="+mj-cs"/>
              </a:rPr>
            </a:br>
            <a:r>
              <a:rPr kumimoji="0" lang="fr-FR" sz="2400" b="1" i="0" u="none" strike="noStrike" kern="1200" cap="none" spc="0" normalizeH="0" baseline="0" noProof="0">
                <a:ln>
                  <a:noFill/>
                </a:ln>
                <a:solidFill>
                  <a:srgbClr val="0070C0"/>
                </a:solidFill>
                <a:effectLst/>
                <a:uLnTx/>
                <a:uFillTx/>
                <a:latin typeface="Calibri"/>
                <a:ea typeface="+mj-ea"/>
                <a:cs typeface="+mj-cs"/>
              </a:rPr>
              <a:t>Moyenne de clubs-contact par district : </a:t>
            </a:r>
            <a:r>
              <a:rPr kumimoji="0" lang="fr-FR" sz="2400" b="1" i="0" u="none" strike="noStrike" kern="1200" cap="none" spc="0" normalizeH="0" baseline="0" noProof="0">
                <a:ln>
                  <a:noFill/>
                </a:ln>
                <a:solidFill>
                  <a:srgbClr val="C00000"/>
                </a:solidFill>
                <a:effectLst/>
                <a:uLnTx/>
                <a:uFillTx/>
                <a:latin typeface="Calibri"/>
                <a:ea typeface="+mj-ea"/>
                <a:cs typeface="+mj-cs"/>
              </a:rPr>
              <a:t>67</a:t>
            </a:r>
            <a:r>
              <a:rPr kumimoji="0" lang="fr-FR" sz="2400" b="1" i="0" u="none" strike="noStrike" kern="1200" cap="none" spc="0" normalizeH="0" baseline="0" noProof="0">
                <a:ln>
                  <a:noFill/>
                </a:ln>
                <a:solidFill>
                  <a:srgbClr val="0070C0"/>
                </a:solidFill>
                <a:effectLst/>
                <a:uLnTx/>
                <a:uFillTx/>
                <a:latin typeface="Calibri"/>
                <a:ea typeface="+mj-ea"/>
                <a:cs typeface="+mj-cs"/>
              </a:rPr>
              <a:t> </a:t>
            </a:r>
            <a:br>
              <a:rPr kumimoji="0" lang="fr-FR" sz="2400" b="1" i="0" u="none" strike="noStrike" kern="1200" cap="none" spc="0" normalizeH="0" baseline="0" noProof="0">
                <a:ln>
                  <a:noFill/>
                </a:ln>
                <a:solidFill>
                  <a:srgbClr val="0070C0"/>
                </a:solidFill>
                <a:effectLst/>
                <a:uLnTx/>
                <a:uFillTx/>
                <a:latin typeface="Calibri"/>
                <a:ea typeface="+mj-ea"/>
                <a:cs typeface="+mj-cs"/>
              </a:rPr>
            </a:br>
            <a:r>
              <a:rPr kumimoji="0" lang="fr-FR" sz="2400" b="1" i="0" u="none" strike="noStrike" kern="1200" cap="none" spc="0" normalizeH="0" baseline="0" noProof="0">
                <a:ln>
                  <a:noFill/>
                </a:ln>
                <a:solidFill>
                  <a:srgbClr val="0070C0"/>
                </a:solidFill>
                <a:effectLst/>
                <a:uLnTx/>
                <a:uFillTx/>
                <a:latin typeface="Calibri"/>
                <a:ea typeface="+mj-ea"/>
                <a:cs typeface="+mj-cs"/>
              </a:rPr>
              <a:t>Nombre de clubs-contact pour le district 1690 : </a:t>
            </a:r>
            <a:r>
              <a:rPr kumimoji="0" lang="fr-FR" sz="2400" b="1" i="0" u="none" strike="noStrike" kern="1200" cap="none" spc="0" normalizeH="0" baseline="0" noProof="0">
                <a:ln>
                  <a:noFill/>
                </a:ln>
                <a:solidFill>
                  <a:srgbClr val="C00000"/>
                </a:solidFill>
                <a:effectLst/>
                <a:uLnTx/>
                <a:uFillTx/>
                <a:latin typeface="Calibri"/>
                <a:ea typeface="+mj-ea"/>
                <a:cs typeface="+mj-cs"/>
              </a:rPr>
              <a:t>95</a:t>
            </a:r>
            <a:br>
              <a:rPr kumimoji="0" lang="fr-FR" sz="2400" b="0" i="0" u="none" strike="noStrike" kern="1200" cap="none" spc="0" normalizeH="0" baseline="0" noProof="0">
                <a:ln>
                  <a:noFill/>
                </a:ln>
                <a:solidFill>
                  <a:srgbClr val="0070C0"/>
                </a:solidFill>
                <a:effectLst/>
                <a:uLnTx/>
                <a:uFillTx/>
                <a:latin typeface="Calibri"/>
                <a:ea typeface="+mj-ea"/>
                <a:cs typeface="+mj-cs"/>
              </a:rPr>
            </a:br>
            <a:r>
              <a:rPr kumimoji="0" lang="fr-FR" sz="2400" b="1" i="0" u="none" strike="noStrike" kern="1200" cap="none" spc="0" normalizeH="0" baseline="0" noProof="0">
                <a:ln>
                  <a:noFill/>
                </a:ln>
                <a:solidFill>
                  <a:srgbClr val="0070C0"/>
                </a:solidFill>
                <a:effectLst/>
                <a:uLnTx/>
                <a:uFillTx/>
                <a:latin typeface="Calibri"/>
                <a:ea typeface="+mj-ea"/>
                <a:cs typeface="+mj-cs"/>
              </a:rPr>
              <a:t> </a:t>
            </a:r>
            <a:br>
              <a:rPr kumimoji="0" lang="fr-FR" sz="2400" b="0" i="0" u="none" strike="noStrike" kern="1200" cap="none" spc="0" normalizeH="0" baseline="0" noProof="0">
                <a:ln>
                  <a:noFill/>
                </a:ln>
                <a:solidFill>
                  <a:srgbClr val="0070C0"/>
                </a:solidFill>
                <a:effectLst/>
                <a:uLnTx/>
                <a:uFillTx/>
                <a:latin typeface="Calibri"/>
                <a:ea typeface="+mj-ea"/>
                <a:cs typeface="+mj-cs"/>
              </a:rPr>
            </a:br>
            <a:endParaRPr kumimoji="0" lang="fr-FR" sz="2400" b="0" i="0" u="none" strike="noStrike" kern="1200" cap="none" spc="0" normalizeH="0" baseline="0" noProof="0" dirty="0">
              <a:ln>
                <a:noFill/>
              </a:ln>
              <a:solidFill>
                <a:srgbClr val="0070C0"/>
              </a:solidFill>
              <a:effectLst/>
              <a:uLnTx/>
              <a:uFillTx/>
              <a:latin typeface="Calibri"/>
              <a:ea typeface="+mj-ea"/>
              <a:cs typeface="+mj-cs"/>
            </a:endParaRPr>
          </a:p>
        </p:txBody>
      </p:sp>
      <p:sp>
        <p:nvSpPr>
          <p:cNvPr id="7" name="Espace réservé du contenu 2">
            <a:extLst>
              <a:ext uri="{FF2B5EF4-FFF2-40B4-BE49-F238E27FC236}">
                <a16:creationId xmlns:a16="http://schemas.microsoft.com/office/drawing/2014/main" id="{AD284919-B693-42E5-8F90-3BBAAC1BC590}"/>
              </a:ext>
            </a:extLst>
          </p:cNvPr>
          <p:cNvSpPr txBox="1">
            <a:spLocks/>
          </p:cNvSpPr>
          <p:nvPr/>
        </p:nvSpPr>
        <p:spPr>
          <a:xfrm>
            <a:off x="107504" y="2420888"/>
            <a:ext cx="8928992" cy="432048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6400" b="1" i="0" u="none" strike="noStrike" kern="1200" cap="none" spc="0" normalizeH="0" baseline="0" noProof="0">
                <a:ln>
                  <a:noFill/>
                </a:ln>
                <a:solidFill>
                  <a:srgbClr val="C00000"/>
                </a:solidFill>
                <a:effectLst/>
                <a:uLnTx/>
                <a:uFillTx/>
                <a:latin typeface="Calibri"/>
                <a:ea typeface="+mn-ea"/>
                <a:cs typeface="+mn-cs"/>
              </a:rPr>
              <a:t>     Pays-contact                          Total France                                     D 1690                                 Moyenne F</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6400" b="1" i="0" u="none" strike="noStrike" kern="1200" cap="none" spc="0" normalizeH="0" baseline="0" noProof="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6400" b="1" i="0" u="none" strike="noStrike" kern="1200" cap="none" spc="0" normalizeH="0" baseline="0" noProof="0">
                <a:ln>
                  <a:noFill/>
                </a:ln>
                <a:solidFill>
                  <a:srgbClr val="0070C0"/>
                </a:solidFill>
                <a:effectLst/>
                <a:uLnTx/>
                <a:uFillTx/>
                <a:latin typeface="Calibri"/>
                <a:ea typeface="+mn-ea"/>
                <a:cs typeface="+mn-cs"/>
              </a:rPr>
              <a:t>         </a:t>
            </a:r>
            <a:r>
              <a:rPr kumimoji="0" lang="en-US" sz="6400" b="1" i="0" u="none" strike="noStrike" kern="1200" cap="none" spc="0" normalizeH="0" baseline="0" noProof="0">
                <a:ln>
                  <a:noFill/>
                </a:ln>
                <a:solidFill>
                  <a:srgbClr val="0070C0"/>
                </a:solidFill>
                <a:effectLst/>
                <a:uLnTx/>
                <a:uFillTx/>
                <a:latin typeface="Calibri"/>
                <a:ea typeface="+mn-ea"/>
                <a:cs typeface="+mn-cs"/>
              </a:rPr>
              <a:t>G B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321                                                </a:t>
            </a:r>
            <a:r>
              <a:rPr kumimoji="0" lang="en-US" sz="6400" b="1" i="0" u="none" strike="noStrike" kern="1200" cap="none" spc="0" normalizeH="0" baseline="0" noProof="0">
                <a:ln>
                  <a:noFill/>
                </a:ln>
                <a:solidFill>
                  <a:srgbClr val="0070C0"/>
                </a:solidFill>
                <a:effectLst/>
                <a:uLnTx/>
                <a:uFillTx/>
                <a:latin typeface="Calibri"/>
                <a:ea typeface="+mn-ea"/>
                <a:cs typeface="+mn-cs"/>
              </a:rPr>
              <a:t>24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18</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a:t>
            </a:r>
            <a:r>
              <a:rPr kumimoji="0" lang="en-US" sz="6400" b="1" i="0" u="none" strike="noStrike" kern="1200" cap="none" spc="0" normalizeH="0" baseline="0" noProof="0">
                <a:ln>
                  <a:noFill/>
                </a:ln>
                <a:solidFill>
                  <a:srgbClr val="0070C0"/>
                </a:solidFill>
                <a:effectLst/>
                <a:uLnTx/>
                <a:uFillTx/>
                <a:latin typeface="Calibri"/>
                <a:ea typeface="+mn-ea"/>
                <a:cs typeface="+mn-cs"/>
              </a:rPr>
              <a:t> D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318                                                 </a:t>
            </a:r>
            <a:r>
              <a:rPr kumimoji="0" lang="en-US" sz="6400" b="1" i="0" u="none" strike="noStrike" kern="1200" cap="none" spc="0" normalizeH="0" baseline="0" noProof="0">
                <a:ln>
                  <a:noFill/>
                </a:ln>
                <a:solidFill>
                  <a:srgbClr val="0070C0"/>
                </a:solidFill>
                <a:effectLst/>
                <a:uLnTx/>
                <a:uFillTx/>
                <a:latin typeface="Calibri"/>
                <a:ea typeface="+mn-ea"/>
                <a:cs typeface="+mn-cs"/>
              </a:rPr>
              <a:t>8</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18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I                                                  205                                                  </a:t>
            </a:r>
            <a:r>
              <a:rPr kumimoji="0" lang="en-US" sz="6400" b="1" i="0" u="none" strike="noStrike" kern="1200" cap="none" spc="0" normalizeH="0" baseline="0" noProof="0">
                <a:ln>
                  <a:noFill/>
                </a:ln>
                <a:solidFill>
                  <a:srgbClr val="0070C0"/>
                </a:solidFill>
                <a:effectLst/>
                <a:uLnTx/>
                <a:uFillTx/>
                <a:latin typeface="Calibri"/>
                <a:ea typeface="+mn-ea"/>
                <a:cs typeface="+mn-cs"/>
              </a:rPr>
              <a:t>2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11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B                                                 184                                                  </a:t>
            </a:r>
            <a:r>
              <a:rPr kumimoji="0" lang="en-US" sz="6400" b="1" i="0" u="none" strike="noStrike" kern="1200" cap="none" spc="0" normalizeH="0" baseline="0" noProof="0">
                <a:ln>
                  <a:noFill/>
                </a:ln>
                <a:solidFill>
                  <a:srgbClr val="0070C0"/>
                </a:solidFill>
                <a:effectLst/>
                <a:uLnTx/>
                <a:uFillTx/>
                <a:latin typeface="Calibri"/>
                <a:ea typeface="+mn-ea"/>
                <a:cs typeface="+mn-cs"/>
              </a:rPr>
              <a:t>1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10                     </a:t>
            </a:r>
            <a:endParaRPr kumimoji="0" lang="fr-FR" sz="64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a:t>
            </a:r>
            <a:r>
              <a:rPr kumimoji="0" lang="en-US" sz="6400" b="1" i="0" u="none" strike="noStrike" kern="1200" cap="none" spc="0" normalizeH="0" baseline="0" noProof="0">
                <a:ln>
                  <a:noFill/>
                </a:ln>
                <a:solidFill>
                  <a:srgbClr val="0070C0"/>
                </a:solidFill>
                <a:effectLst/>
                <a:uLnTx/>
                <a:uFillTx/>
                <a:latin typeface="Calibri"/>
                <a:ea typeface="+mn-ea"/>
                <a:cs typeface="+mn-cs"/>
              </a:rPr>
              <a:t> SP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73                                                  </a:t>
            </a:r>
            <a:r>
              <a:rPr kumimoji="0" lang="en-US" sz="6400" b="1" i="0" u="none" strike="noStrike" kern="1200" cap="none" spc="0" normalizeH="0" baseline="0" noProof="0">
                <a:ln>
                  <a:noFill/>
                </a:ln>
                <a:solidFill>
                  <a:srgbClr val="0070C0"/>
                </a:solidFill>
                <a:effectLst/>
                <a:uLnTx/>
                <a:uFillTx/>
                <a:latin typeface="Calibri"/>
                <a:ea typeface="+mn-ea"/>
                <a:cs typeface="+mn-cs"/>
              </a:rPr>
              <a:t>18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4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rgbClr val="0070C0"/>
                </a:solidFill>
                <a:effectLst/>
                <a:uLnTx/>
                <a:uFillTx/>
                <a:latin typeface="Calibri"/>
                <a:ea typeface="+mn-ea"/>
                <a:cs typeface="+mn-cs"/>
              </a:rPr>
              <a:t>P </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39                                                  </a:t>
            </a:r>
            <a:r>
              <a:rPr kumimoji="0" lang="en-US" sz="6400" b="1" i="0" u="none" strike="noStrike" kern="1200" cap="none" spc="0" normalizeH="0" baseline="0" noProof="0">
                <a:ln>
                  <a:noFill/>
                </a:ln>
                <a:solidFill>
                  <a:srgbClr val="0070C0"/>
                </a:solidFill>
                <a:effectLst/>
                <a:uLnTx/>
                <a:uFillTx/>
                <a:latin typeface="Calibri"/>
                <a:ea typeface="+mn-ea"/>
                <a:cs typeface="+mn-cs"/>
              </a:rPr>
              <a:t>21</a:t>
            </a: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2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1" i="0" u="none" strike="noStrike" kern="1200" cap="none" spc="0" normalizeH="0" baseline="0" noProof="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6400" b="1"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500" b="1" i="0" u="none" strike="noStrike" kern="1200" cap="none" spc="0" normalizeH="0" baseline="0" noProof="0">
                <a:ln>
                  <a:noFill/>
                </a:ln>
                <a:solidFill>
                  <a:sysClr val="windowText" lastClr="000000"/>
                </a:solidFill>
                <a:effectLst/>
                <a:uLnTx/>
                <a:uFillTx/>
                <a:latin typeface="Calibri"/>
                <a:ea typeface="+mn-ea"/>
                <a:cs typeface="+mn-cs"/>
              </a:rPr>
              <a:t>	</a:t>
            </a:r>
            <a:r>
              <a:rPr kumimoji="0" lang="en-US" sz="7200" b="1" i="0" u="none" strike="noStrike" kern="1200" cap="none" spc="0" normalizeH="0" baseline="0" noProof="0">
                <a:ln>
                  <a:noFill/>
                </a:ln>
                <a:solidFill>
                  <a:srgbClr val="002060"/>
                </a:solidFill>
                <a:effectLst/>
                <a:uLnTx/>
                <a:uFillTx/>
                <a:latin typeface="Calibri"/>
                <a:ea typeface="+mn-ea"/>
                <a:cs typeface="+mn-cs"/>
              </a:rPr>
              <a:t>RANG AU NATIONAL       GB/D/I/B/E</a:t>
            </a:r>
            <a:endParaRPr kumimoji="0" lang="fr-FR" sz="7200" b="0" i="0"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srgbClr val="002060"/>
                </a:solidFill>
                <a:effectLst/>
                <a:uLnTx/>
                <a:uFillTx/>
                <a:latin typeface="Calibri"/>
                <a:ea typeface="+mn-ea"/>
                <a:cs typeface="+mn-cs"/>
              </a:rPr>
              <a:t>	RANG  DANS LE DISTRICT       GB/P/E/D</a:t>
            </a:r>
            <a:endParaRPr kumimoji="0" lang="fr-FR" sz="7200" b="0" i="0" u="none" strike="noStrike" kern="1200" cap="none" spc="0" normalizeH="0" baseline="0" noProof="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7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9600" b="1" i="0" u="none" strike="noStrike" kern="1200" cap="none" spc="0" normalizeH="0" baseline="0" noProof="0">
                <a:ln>
                  <a:noFill/>
                </a:ln>
                <a:solidFill>
                  <a:srgbClr val="C00000"/>
                </a:solidFill>
                <a:effectLst/>
                <a:uLnTx/>
                <a:uFillTx/>
                <a:latin typeface="Calibri"/>
                <a:ea typeface="+mn-ea"/>
                <a:cs typeface="+mn-cs"/>
              </a:rPr>
              <a:t>Dans notre district, 4 pays se détachent, deux majeurs dans le D 1690 comme au national (GB et D) et deux spécifiques du D 1690 (E et P).</a:t>
            </a:r>
            <a:endParaRPr kumimoji="0" lang="fr-FR" sz="96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00054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8DB6B87-E850-470F-BDC6-F8F65E69B3E0}"/>
              </a:ext>
            </a:extLst>
          </p:cNvPr>
          <p:cNvSpPr txBox="1">
            <a:spLocks/>
          </p:cNvSpPr>
          <p:nvPr/>
        </p:nvSpPr>
        <p:spPr>
          <a:xfrm>
            <a:off x="-180528" y="274638"/>
            <a:ext cx="957706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a:ln>
                  <a:noFill/>
                </a:ln>
                <a:solidFill>
                  <a:srgbClr val="C00000"/>
                </a:solidFill>
                <a:effectLst/>
                <a:uLnTx/>
                <a:uFillTx/>
                <a:latin typeface="Calibri"/>
                <a:ea typeface="+mj-ea"/>
                <a:cs typeface="+mj-cs"/>
              </a:rPr>
              <a:t>LES CLUBS-CONTACT DANS LE DISTRICT</a:t>
            </a:r>
            <a:endParaRPr kumimoji="0" lang="fr-FR" sz="40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Espace réservé du contenu 2">
            <a:extLst>
              <a:ext uri="{FF2B5EF4-FFF2-40B4-BE49-F238E27FC236}">
                <a16:creationId xmlns:a16="http://schemas.microsoft.com/office/drawing/2014/main" id="{256E9837-4056-4F41-AAF2-D878948A2A73}"/>
              </a:ext>
            </a:extLst>
          </p:cNvPr>
          <p:cNvSpPr txBox="1">
            <a:spLocks/>
          </p:cNvSpPr>
          <p:nvPr/>
        </p:nvSpPr>
        <p:spPr>
          <a:xfrm>
            <a:off x="107504" y="1196024"/>
            <a:ext cx="8928992" cy="507342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Dans les 80 clubs du district, l’intérêt pour les relations internationales est variable: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     - </a:t>
            </a:r>
            <a:r>
              <a:rPr kumimoji="0" lang="fr-FR" sz="3200" b="1" i="0" u="none" strike="noStrike" kern="1200" cap="none" spc="0" normalizeH="0" baseline="0" noProof="0" dirty="0">
                <a:ln>
                  <a:noFill/>
                </a:ln>
                <a:solidFill>
                  <a:srgbClr val="C00000"/>
                </a:solidFill>
                <a:effectLst/>
                <a:uLnTx/>
                <a:uFillTx/>
                <a:latin typeface="Calibri"/>
                <a:ea typeface="+mn-ea"/>
                <a:cs typeface="+mn-cs"/>
              </a:rPr>
              <a:t>plus de 2  CC</a:t>
            </a:r>
            <a:r>
              <a:rPr kumimoji="0" lang="fr-FR" sz="3200" b="1" i="0" u="none" strike="noStrike" kern="1200" cap="none" spc="0" normalizeH="0" baseline="0" noProof="0" dirty="0">
                <a:ln>
                  <a:noFill/>
                </a:ln>
                <a:solidFill>
                  <a:srgbClr val="002060"/>
                </a:solidFill>
                <a:effectLst/>
                <a:uLnTx/>
                <a:uFillTx/>
                <a:latin typeface="Calibri"/>
                <a:ea typeface="+mn-ea"/>
                <a:cs typeface="+mn-cs"/>
              </a:rPr>
              <a:t>: Angoulême, Bx-Doyen, Bx-Aliénor, Bx-Ouest, Rochefort, Ile de Ré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    - </a:t>
            </a:r>
            <a:r>
              <a:rPr kumimoji="0" lang="fr-FR" sz="3200" b="1" i="0" u="none" strike="noStrike" kern="1200" cap="none" spc="0" normalizeH="0" baseline="0" noProof="0" dirty="0">
                <a:ln>
                  <a:noFill/>
                </a:ln>
                <a:solidFill>
                  <a:srgbClr val="C00000"/>
                </a:solidFill>
                <a:effectLst/>
                <a:uLnTx/>
                <a:uFillTx/>
                <a:latin typeface="Calibri"/>
                <a:ea typeface="+mn-ea"/>
                <a:cs typeface="+mn-cs"/>
              </a:rPr>
              <a:t>2 CC </a:t>
            </a:r>
            <a:r>
              <a:rPr kumimoji="0" lang="fr-FR" sz="3200" b="1" i="0" u="none" strike="noStrike" kern="1200" cap="none" spc="0" normalizeH="0" baseline="0" noProof="0" dirty="0">
                <a:ln>
                  <a:noFill/>
                </a:ln>
                <a:solidFill>
                  <a:srgbClr val="002060"/>
                </a:solidFill>
                <a:effectLst/>
                <a:uLnTx/>
                <a:uFillTx/>
                <a:latin typeface="Calibri"/>
                <a:ea typeface="+mn-ea"/>
                <a:cs typeface="+mn-cs"/>
              </a:rPr>
              <a:t>:  18 clubs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    - </a:t>
            </a:r>
            <a:r>
              <a:rPr kumimoji="0" lang="fr-FR" sz="3200" b="1" i="0" u="none" strike="noStrike" kern="1200" cap="none" spc="0" normalizeH="0" baseline="0" noProof="0" dirty="0">
                <a:ln>
                  <a:noFill/>
                </a:ln>
                <a:solidFill>
                  <a:srgbClr val="C00000"/>
                </a:solidFill>
                <a:effectLst/>
                <a:uLnTx/>
                <a:uFillTx/>
                <a:latin typeface="Calibri"/>
                <a:ea typeface="+mn-ea"/>
                <a:cs typeface="+mn-cs"/>
              </a:rPr>
              <a:t>1 seul CC</a:t>
            </a:r>
            <a:r>
              <a:rPr kumimoji="0" lang="fr-FR" sz="3200" b="1" i="0" u="none" strike="noStrike" kern="1200" cap="none" spc="0" normalizeH="0" baseline="0" noProof="0" dirty="0">
                <a:ln>
                  <a:noFill/>
                </a:ln>
                <a:solidFill>
                  <a:srgbClr val="002060"/>
                </a:solidFill>
                <a:effectLst/>
                <a:uLnTx/>
                <a:uFillTx/>
                <a:latin typeface="Calibri"/>
                <a:ea typeface="+mn-ea"/>
                <a:cs typeface="+mn-cs"/>
              </a:rPr>
              <a:t>:  35 clubs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 59 clubs ont au moins un club-contact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 EN TOUT, 95 clubs-contact dans le district.</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       MAIS,  plus de 20 clubs du district n’ont pas     encore de club-contact!</a:t>
            </a:r>
          </a:p>
        </p:txBody>
      </p:sp>
    </p:spTree>
    <p:extLst>
      <p:ext uri="{BB962C8B-B14F-4D97-AF65-F5344CB8AC3E}">
        <p14:creationId xmlns:p14="http://schemas.microsoft.com/office/powerpoint/2010/main" val="285519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4A6574-58C1-4B84-B5FA-FF5C52D34350}"/>
              </a:ext>
            </a:extLst>
          </p:cNvPr>
          <p:cNvSpPr txBox="1">
            <a:spLocks/>
          </p:cNvSpPr>
          <p:nvPr/>
        </p:nvSpPr>
        <p:spPr>
          <a:xfrm>
            <a:off x="539552" y="308958"/>
            <a:ext cx="8229600" cy="13681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a:ln>
                  <a:noFill/>
                </a:ln>
                <a:solidFill>
                  <a:srgbClr val="C00000"/>
                </a:solidFill>
                <a:effectLst/>
                <a:uLnTx/>
                <a:uFillTx/>
                <a:latin typeface="Calibri"/>
                <a:ea typeface="+mj-ea"/>
                <a:cs typeface="+mj-cs"/>
              </a:rPr>
              <a:t>LES DIFFERENTES ACTIONS POUVANT ETRE MENEES ENTRE LES DEUX CLUBS CONTACT</a:t>
            </a:r>
            <a:br>
              <a:rPr kumimoji="0" lang="fr-FR" sz="3600" b="0" i="0" u="none" strike="noStrike" kern="1200" cap="none" spc="0" normalizeH="0" baseline="0" noProof="0">
                <a:ln>
                  <a:noFill/>
                </a:ln>
                <a:solidFill>
                  <a:srgbClr val="C00000"/>
                </a:solidFill>
                <a:effectLst/>
                <a:uLnTx/>
                <a:uFillTx/>
                <a:latin typeface="Calibri"/>
                <a:ea typeface="+mj-ea"/>
                <a:cs typeface="+mj-cs"/>
              </a:rPr>
            </a:br>
            <a:br>
              <a:rPr kumimoji="0" lang="fr-FR" sz="4400" b="0" i="0" u="none" strike="noStrike" kern="1200" cap="none" spc="0" normalizeH="0" baseline="0" noProof="0">
                <a:ln>
                  <a:noFill/>
                </a:ln>
                <a:solidFill>
                  <a:srgbClr val="C00000"/>
                </a:solidFill>
                <a:effectLst/>
                <a:uLnTx/>
                <a:uFillTx/>
                <a:latin typeface="Calibri"/>
                <a:ea typeface="+mj-ea"/>
                <a:cs typeface="+mj-cs"/>
              </a:rPr>
            </a:br>
            <a:endParaRPr kumimoji="0" lang="fr-F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Espace réservé du contenu 2">
            <a:extLst>
              <a:ext uri="{FF2B5EF4-FFF2-40B4-BE49-F238E27FC236}">
                <a16:creationId xmlns:a16="http://schemas.microsoft.com/office/drawing/2014/main" id="{3F269F0A-9A83-4052-A123-218250228963}"/>
              </a:ext>
            </a:extLst>
          </p:cNvPr>
          <p:cNvSpPr txBox="1">
            <a:spLocks/>
          </p:cNvSpPr>
          <p:nvPr/>
        </p:nvSpPr>
        <p:spPr>
          <a:xfrm>
            <a:off x="457200" y="1205343"/>
            <a:ext cx="8229600" cy="492514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Ce sont </a:t>
            </a:r>
            <a:r>
              <a:rPr kumimoji="0" lang="fr-FR" sz="3200" b="1" i="0" u="none" strike="noStrike" kern="1200" cap="none" spc="0" normalizeH="0" baseline="0" noProof="0" dirty="0">
                <a:ln>
                  <a:noFill/>
                </a:ln>
                <a:solidFill>
                  <a:srgbClr val="C00000"/>
                </a:solidFill>
                <a:effectLst/>
                <a:uLnTx/>
                <a:uFillTx/>
                <a:latin typeface="Calibri"/>
                <a:ea typeface="+mn-ea"/>
                <a:cs typeface="+mn-cs"/>
              </a:rPr>
              <a:t>des échanges physiques réguliers </a:t>
            </a:r>
            <a:r>
              <a:rPr kumimoji="0" lang="fr-FR" sz="3200" b="1" i="0" u="none" strike="noStrike" kern="1200" cap="none" spc="0" normalizeH="0" baseline="0" noProof="0" dirty="0">
                <a:ln>
                  <a:noFill/>
                </a:ln>
                <a:solidFill>
                  <a:srgbClr val="002060"/>
                </a:solidFill>
                <a:effectLst/>
                <a:uLnTx/>
                <a:uFillTx/>
                <a:latin typeface="Calibri"/>
                <a:ea typeface="+mn-ea"/>
                <a:cs typeface="+mn-cs"/>
              </a:rPr>
              <a:t>des membres (tous les ans en général, en alternance) favorisant convivialité, amitié et partage rotariens.</a:t>
            </a:r>
            <a:endParaRPr kumimoji="0" lang="fr-FR" sz="3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800" b="1" i="0" u="none" strike="noStrike" kern="1200" cap="none" spc="0" normalizeH="0" baseline="0" noProof="0" dirty="0">
                <a:ln>
                  <a:noFill/>
                </a:ln>
                <a:solidFill>
                  <a:srgbClr val="C00000"/>
                </a:solidFill>
                <a:effectLst/>
                <a:uLnTx/>
                <a:uFillTx/>
                <a:latin typeface="Calibri"/>
                <a:ea typeface="+mn-ea"/>
                <a:cs typeface="+mn-cs"/>
              </a:rPr>
              <a:t>Mais aussi, </a:t>
            </a:r>
            <a:r>
              <a:rPr kumimoji="0" lang="fr-FR" sz="3200" b="1" i="0" u="none" strike="noStrike" kern="1200" cap="none" spc="0" normalizeH="0" baseline="0" noProof="0" dirty="0">
                <a:ln>
                  <a:noFill/>
                </a:ln>
                <a:solidFill>
                  <a:srgbClr val="C00000"/>
                </a:solidFill>
                <a:effectLst/>
                <a:uLnTx/>
                <a:uFillTx/>
                <a:latin typeface="Calibri"/>
                <a:ea typeface="+mn-ea"/>
                <a:cs typeface="+mn-cs"/>
              </a:rPr>
              <a:t>tout ce qui fait vivre les relations entre les deux clubs-contact</a:t>
            </a:r>
            <a:r>
              <a:rPr kumimoji="0" lang="fr-FR" sz="3200" b="1" i="0" u="none" strike="noStrike" kern="1200" cap="none" spc="0" normalizeH="0" baseline="0" noProof="0" dirty="0">
                <a:ln>
                  <a:noFill/>
                </a:ln>
                <a:solidFill>
                  <a:srgbClr val="002060"/>
                </a:solidFill>
                <a:effectLst/>
                <a:uLnTx/>
                <a:uFillTx/>
                <a:latin typeface="Calibri"/>
                <a:ea typeface="+mn-ea"/>
                <a:cs typeface="+mn-cs"/>
              </a:rPr>
              <a:t>, par exemple : les échanges de jeunes (échanges familiaux courts), l’envoi (ou l’échange) de jeunes issus de lycées classiques, mais aussi d’enseignement professionnel des deux villes du club. Voyages culturels élèves/lycée/ Rotary club.</a:t>
            </a:r>
            <a:endParaRPr kumimoji="0" lang="fr-FR" sz="3200" b="0" i="0" u="none" strike="noStrike" kern="1200" cap="none" spc="0" normalizeH="0" baseline="0" noProof="0" dirty="0">
              <a:ln>
                <a:noFill/>
              </a:ln>
              <a:solidFill>
                <a:srgbClr val="00206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002060"/>
                </a:solidFill>
                <a:effectLst/>
                <a:uLnTx/>
                <a:uFillTx/>
                <a:latin typeface="Calibri"/>
                <a:ea typeface="+mn-ea"/>
                <a:cs typeface="+mn-cs"/>
              </a:rPr>
              <a:t>Enfin, </a:t>
            </a:r>
            <a:r>
              <a:rPr kumimoji="0" lang="fr-FR" sz="3200" b="1" i="0" u="none" strike="noStrike" kern="1200" cap="none" spc="0" normalizeH="0" baseline="0" noProof="0" dirty="0">
                <a:ln>
                  <a:noFill/>
                </a:ln>
                <a:solidFill>
                  <a:srgbClr val="C00000"/>
                </a:solidFill>
                <a:effectLst/>
                <a:uLnTx/>
                <a:uFillTx/>
                <a:latin typeface="Calibri"/>
                <a:ea typeface="+mn-ea"/>
                <a:cs typeface="+mn-cs"/>
              </a:rPr>
              <a:t>la mise en place de projets ambitieux, grâce à l’aide de subventions de district (entre les deux clubs ou plus) ou mondiales de la Fondation Rotary.</a:t>
            </a:r>
            <a:endParaRPr kumimoji="0" lang="fr-FR" sz="3200" b="0" i="0" u="none" strike="noStrike" kern="1200" cap="none" spc="0" normalizeH="0" baseline="0" noProof="0" dirty="0">
              <a:ln>
                <a:noFill/>
              </a:ln>
              <a:solidFill>
                <a:srgbClr val="C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43220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D6E53016-52B8-4931-BC51-D6424B49E8DD}"/>
              </a:ext>
            </a:extLst>
          </p:cNvPr>
          <p:cNvSpPr txBox="1">
            <a:spLocks/>
          </p:cNvSpPr>
          <p:nvPr/>
        </p:nvSpPr>
        <p:spPr>
          <a:xfrm>
            <a:off x="611560" y="2996952"/>
            <a:ext cx="7992888"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600" b="1" i="0" u="none" strike="noStrike" kern="1200" cap="none" spc="0" normalizeH="0" baseline="0" noProof="0">
                <a:ln>
                  <a:noFill/>
                </a:ln>
                <a:solidFill>
                  <a:srgbClr val="0070C0"/>
                </a:solidFill>
                <a:effectLst/>
                <a:uLnTx/>
                <a:uFillTx/>
                <a:latin typeface="Calibri"/>
                <a:ea typeface="+mn-ea"/>
                <a:cs typeface="+mn-cs"/>
              </a:rPr>
              <a:t>Les critères du choix du club-contact (CC)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3600" b="1" i="0" u="none" strike="noStrike" kern="1200" cap="none" spc="0" normalizeH="0" baseline="0" noProof="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600" b="1" i="0" u="none" strike="noStrike" kern="1200" cap="none" spc="0" normalizeH="0" baseline="0" noProof="0">
                <a:ln>
                  <a:noFill/>
                </a:ln>
                <a:solidFill>
                  <a:srgbClr val="0070C0"/>
                </a:solidFill>
                <a:effectLst/>
                <a:uLnTx/>
                <a:uFillTx/>
                <a:latin typeface="Calibri"/>
                <a:ea typeface="+mn-ea"/>
                <a:cs typeface="+mn-cs"/>
              </a:rPr>
              <a:t>La nature des relations entre les deux CC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3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itre 1">
            <a:extLst>
              <a:ext uri="{FF2B5EF4-FFF2-40B4-BE49-F238E27FC236}">
                <a16:creationId xmlns:a16="http://schemas.microsoft.com/office/drawing/2014/main" id="{FF27BF12-EEC4-4DE5-B17A-63E2A342AA84}"/>
              </a:ext>
            </a:extLst>
          </p:cNvPr>
          <p:cNvSpPr txBox="1">
            <a:spLocks/>
          </p:cNvSpPr>
          <p:nvPr/>
        </p:nvSpPr>
        <p:spPr>
          <a:xfrm>
            <a:off x="107504" y="764705"/>
            <a:ext cx="8856984" cy="14401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a:ln>
                  <a:noFill/>
                </a:ln>
                <a:solidFill>
                  <a:srgbClr val="C00000"/>
                </a:solidFill>
                <a:effectLst/>
                <a:uLnTx/>
                <a:uFillTx/>
                <a:latin typeface="Calibri"/>
                <a:ea typeface="+mj-ea"/>
                <a:cs typeface="+mj-cs"/>
              </a:rPr>
              <a:t>QUELQUES REFLEXIONS </a:t>
            </a:r>
            <a:br>
              <a:rPr kumimoji="0" lang="fr-FR" sz="3600" b="1" i="0" u="none" strike="noStrike" kern="1200" cap="none" spc="0" normalizeH="0" baseline="0" noProof="0">
                <a:ln>
                  <a:noFill/>
                </a:ln>
                <a:solidFill>
                  <a:srgbClr val="C00000"/>
                </a:solidFill>
                <a:effectLst/>
                <a:uLnTx/>
                <a:uFillTx/>
                <a:latin typeface="Calibri"/>
                <a:ea typeface="+mj-ea"/>
                <a:cs typeface="+mj-cs"/>
              </a:rPr>
            </a:br>
            <a:r>
              <a:rPr kumimoji="0" lang="fr-FR" sz="3600" b="1" i="0" u="none" strike="noStrike" kern="1200" cap="none" spc="0" normalizeH="0" baseline="0" noProof="0">
                <a:ln>
                  <a:noFill/>
                </a:ln>
                <a:solidFill>
                  <a:srgbClr val="C00000"/>
                </a:solidFill>
                <a:effectLst/>
                <a:uLnTx/>
                <a:uFillTx/>
                <a:latin typeface="Calibri"/>
                <a:ea typeface="+mj-ea"/>
                <a:cs typeface="+mj-cs"/>
              </a:rPr>
              <a:t>SUR LE JUMELAGE DE DEUX CLUBS-CONTACT</a:t>
            </a:r>
            <a:endParaRPr kumimoji="0" lang="fr-FR" sz="3600" b="1" i="0"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096309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CACF727-5472-4C63-83C4-4B3EBB6C1F79}"/>
              </a:ext>
            </a:extLst>
          </p:cNvPr>
          <p:cNvSpPr txBox="1">
            <a:spLocks/>
          </p:cNvSpPr>
          <p:nvPr/>
        </p:nvSpPr>
        <p:spPr>
          <a:xfrm>
            <a:off x="457200" y="308958"/>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LES POINTS ESSENTIELS A RETENIR</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Espace réservé du contenu 2">
            <a:extLst>
              <a:ext uri="{FF2B5EF4-FFF2-40B4-BE49-F238E27FC236}">
                <a16:creationId xmlns:a16="http://schemas.microsoft.com/office/drawing/2014/main" id="{9AB6E1C0-0CC7-4311-B874-92A857C8EFF3}"/>
              </a:ext>
            </a:extLst>
          </p:cNvPr>
          <p:cNvSpPr txBox="1">
            <a:spLocks/>
          </p:cNvSpPr>
          <p:nvPr/>
        </p:nvSpPr>
        <p:spPr>
          <a:xfrm>
            <a:off x="457200" y="1305950"/>
            <a:ext cx="8229600"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Le Rotary est INTERNATIONAL!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Chaque Président de club désigne </a:t>
            </a:r>
            <a:r>
              <a:rPr kumimoji="0" lang="fr-FR" sz="2800" b="1" i="0" u="none" strike="noStrike" kern="1200" cap="none" spc="0" normalizeH="0" baseline="0" noProof="0" dirty="0">
                <a:ln>
                  <a:noFill/>
                </a:ln>
                <a:solidFill>
                  <a:srgbClr val="C00000"/>
                </a:solidFill>
                <a:effectLst/>
                <a:uLnTx/>
                <a:uFillTx/>
                <a:latin typeface="Calibri"/>
                <a:ea typeface="+mn-ea"/>
                <a:cs typeface="+mn-cs"/>
              </a:rPr>
              <a:t>un responsable « Relations internationales »,</a:t>
            </a:r>
            <a:r>
              <a:rPr kumimoji="0" lang="fr-FR" sz="2800" b="1" i="0" u="none" strike="noStrike" kern="1200" cap="none" spc="0" normalizeH="0" baseline="0" noProof="0" dirty="0">
                <a:ln>
                  <a:noFill/>
                </a:ln>
                <a:solidFill>
                  <a:srgbClr val="002060"/>
                </a:solidFill>
                <a:effectLst/>
                <a:uLnTx/>
                <a:uFillTx/>
                <a:latin typeface="Calibri"/>
                <a:ea typeface="+mn-ea"/>
                <a:cs typeface="+mn-cs"/>
              </a:rPr>
              <a:t> contact indispensable avec la Commission.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Le club </a:t>
            </a:r>
            <a:r>
              <a:rPr kumimoji="0" lang="fr-FR" sz="2800" b="1" i="0" u="none" strike="noStrike" kern="1200" cap="none" spc="0" normalizeH="0" baseline="0" noProof="0" dirty="0">
                <a:ln>
                  <a:noFill/>
                </a:ln>
                <a:solidFill>
                  <a:srgbClr val="C00000"/>
                </a:solidFill>
                <a:effectLst/>
                <a:uLnTx/>
                <a:uFillTx/>
                <a:latin typeface="Calibri"/>
                <a:ea typeface="+mn-ea"/>
                <a:cs typeface="+mn-cs"/>
              </a:rPr>
              <a:t>cultive les relations </a:t>
            </a:r>
            <a:r>
              <a:rPr kumimoji="0" lang="fr-FR" sz="2800" b="1" i="0" u="none" strike="noStrike" kern="1200" cap="none" spc="0" normalizeH="0" baseline="0" noProof="0" dirty="0">
                <a:ln>
                  <a:noFill/>
                </a:ln>
                <a:solidFill>
                  <a:srgbClr val="002060"/>
                </a:solidFill>
                <a:effectLst/>
                <a:uLnTx/>
                <a:uFillTx/>
                <a:latin typeface="Calibri"/>
                <a:ea typeface="+mn-ea"/>
                <a:cs typeface="+mn-cs"/>
              </a:rPr>
              <a:t>avec son(ses) club(s)-contact, </a:t>
            </a:r>
            <a:r>
              <a:rPr kumimoji="0" lang="fr-FR" sz="2800" b="1" i="0" u="none" strike="noStrike" kern="1200" cap="none" spc="0" normalizeH="0" baseline="0" noProof="0" dirty="0">
                <a:ln>
                  <a:noFill/>
                </a:ln>
                <a:solidFill>
                  <a:srgbClr val="C00000"/>
                </a:solidFill>
                <a:effectLst/>
                <a:uLnTx/>
                <a:uFillTx/>
                <a:latin typeface="Calibri"/>
                <a:ea typeface="+mn-ea"/>
                <a:cs typeface="+mn-cs"/>
              </a:rPr>
              <a:t>en faisant vivre des contacts réguliers.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Le club </a:t>
            </a:r>
            <a:r>
              <a:rPr kumimoji="0" lang="fr-FR" sz="2800" b="1" i="0" u="none" strike="noStrike" kern="1200" cap="none" spc="0" normalizeH="0" baseline="0" noProof="0" dirty="0">
                <a:ln>
                  <a:noFill/>
                </a:ln>
                <a:solidFill>
                  <a:srgbClr val="C00000"/>
                </a:solidFill>
                <a:effectLst/>
                <a:uLnTx/>
                <a:uFillTx/>
                <a:latin typeface="Calibri"/>
                <a:ea typeface="+mn-ea"/>
                <a:cs typeface="+mn-cs"/>
              </a:rPr>
              <a:t>peut rechercher un club-contact , si il n’en a pas déjà un. </a:t>
            </a:r>
            <a:r>
              <a:rPr kumimoji="0" lang="fr-FR" sz="2800" b="1" i="0" u="none" strike="noStrike" kern="1200" cap="none" spc="0" normalizeH="0" baseline="0" noProof="0" dirty="0">
                <a:ln>
                  <a:noFill/>
                </a:ln>
                <a:solidFill>
                  <a:srgbClr val="002060"/>
                </a:solidFill>
                <a:effectLst/>
                <a:uLnTx/>
                <a:uFillTx/>
                <a:latin typeface="Calibri"/>
                <a:ea typeface="+mn-ea"/>
                <a:cs typeface="+mn-cs"/>
              </a:rPr>
              <a:t>La commission pourra l’y aider!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La Commission d’Action internationale est toujours à la disposition des clubs qui le souhaitent!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9853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68E202A-BA5E-4576-9692-B33193F98B4C}"/>
              </a:ext>
            </a:extLst>
          </p:cNvPr>
          <p:cNvSpPr txBox="1">
            <a:spLocks/>
          </p:cNvSpPr>
          <p:nvPr/>
        </p:nvSpPr>
        <p:spPr>
          <a:xfrm>
            <a:off x="685800" y="213042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L’ACTION INTERNATIONALE</a:t>
            </a:r>
            <a:br>
              <a:rPr kumimoji="0" lang="fr-FR" sz="4400" b="1" i="0" u="none" strike="noStrike" kern="1200" cap="none" spc="0" normalizeH="0" baseline="0" noProof="0">
                <a:ln>
                  <a:noFill/>
                </a:ln>
                <a:solidFill>
                  <a:srgbClr val="C00000"/>
                </a:solidFill>
                <a:effectLst/>
                <a:uLnTx/>
                <a:uFillTx/>
                <a:latin typeface="Calibri"/>
                <a:ea typeface="+mj-ea"/>
                <a:cs typeface="+mj-cs"/>
              </a:rPr>
            </a:br>
            <a:r>
              <a:rPr kumimoji="0" lang="fr-FR" sz="4400" b="1" i="0" u="none" strike="noStrike" kern="1200" cap="none" spc="0" normalizeH="0" baseline="0" noProof="0">
                <a:ln>
                  <a:noFill/>
                </a:ln>
                <a:solidFill>
                  <a:srgbClr val="C00000"/>
                </a:solidFill>
                <a:effectLst/>
                <a:uLnTx/>
                <a:uFillTx/>
                <a:latin typeface="Calibri"/>
                <a:ea typeface="+mj-ea"/>
                <a:cs typeface="+mj-cs"/>
              </a:rPr>
              <a:t>DANS LE DISTRICT 1690</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Sous-titre 2">
            <a:extLst>
              <a:ext uri="{FF2B5EF4-FFF2-40B4-BE49-F238E27FC236}">
                <a16:creationId xmlns:a16="http://schemas.microsoft.com/office/drawing/2014/main" id="{4CE95735-50ED-4B29-B67B-08ED9E43CFD0}"/>
              </a:ext>
            </a:extLst>
          </p:cNvPr>
          <p:cNvSpPr txBox="1">
            <a:spLocks/>
          </p:cNvSpPr>
          <p:nvPr/>
        </p:nvSpPr>
        <p:spPr>
          <a:xfrm>
            <a:off x="827584" y="4437112"/>
            <a:ext cx="7704856" cy="12016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0070C0"/>
                </a:solidFill>
                <a:effectLst/>
                <a:uLnTx/>
                <a:uFillTx/>
                <a:latin typeface="Calibri"/>
                <a:ea typeface="+mn-ea"/>
                <a:cs typeface="+mn-cs"/>
              </a:rPr>
              <a:t>PDG Jean CAMBAR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70C0"/>
                </a:solidFill>
                <a:effectLst/>
                <a:uLnTx/>
                <a:uFillTx/>
                <a:latin typeface="Calibri"/>
                <a:ea typeface="+mn-ea"/>
                <a:cs typeface="+mn-cs"/>
              </a:rPr>
              <a:t>Président de la Commission Action internationale du D1690</a:t>
            </a:r>
            <a:endParaRPr kumimoji="0" lang="fr-FR" sz="24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90513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721C35E-B507-446D-8FA4-94FEDA134E32}"/>
              </a:ext>
            </a:extLst>
          </p:cNvPr>
          <p:cNvSpPr txBox="1">
            <a:spLocks/>
          </p:cNvSpPr>
          <p:nvPr/>
        </p:nvSpPr>
        <p:spPr>
          <a:xfrm>
            <a:off x="251520" y="2130426"/>
            <a:ext cx="878497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alibri"/>
                <a:ea typeface="+mj-ea"/>
                <a:cs typeface="+mj-cs"/>
              </a:rPr>
              <a:t>PRESENTATION DE LA COMMISSION </a:t>
            </a:r>
            <a:br>
              <a:rPr kumimoji="0" lang="fr-FR" sz="4400" b="1" i="0" u="none" strike="noStrike" kern="1200" cap="none" spc="0" normalizeH="0" baseline="0" noProof="0">
                <a:ln>
                  <a:noFill/>
                </a:ln>
                <a:solidFill>
                  <a:srgbClr val="C00000"/>
                </a:solidFill>
                <a:effectLst/>
                <a:uLnTx/>
                <a:uFillTx/>
                <a:latin typeface="Calibri"/>
                <a:ea typeface="+mj-ea"/>
                <a:cs typeface="+mj-cs"/>
              </a:rPr>
            </a:br>
            <a:r>
              <a:rPr kumimoji="0" lang="fr-FR" sz="4400" b="1" i="0" u="none" strike="noStrike" kern="1200" cap="none" spc="0" normalizeH="0" baseline="0" noProof="0">
                <a:ln>
                  <a:noFill/>
                </a:ln>
                <a:solidFill>
                  <a:srgbClr val="C00000"/>
                </a:solidFill>
                <a:effectLst/>
                <a:uLnTx/>
                <a:uFillTx/>
                <a:latin typeface="Calibri"/>
                <a:ea typeface="+mj-ea"/>
                <a:cs typeface="+mj-cs"/>
              </a:rPr>
              <a:t>D’ACTION INTERNATIONALE</a:t>
            </a:r>
            <a:br>
              <a:rPr kumimoji="0" lang="fr-FR" sz="4400" b="1" i="0" u="none" strike="noStrike" kern="1200" cap="none" spc="0" normalizeH="0" baseline="0" noProof="0">
                <a:ln>
                  <a:noFill/>
                </a:ln>
                <a:solidFill>
                  <a:srgbClr val="C00000"/>
                </a:solidFill>
                <a:effectLst/>
                <a:uLnTx/>
                <a:uFillTx/>
                <a:latin typeface="Calibri"/>
                <a:ea typeface="+mj-ea"/>
                <a:cs typeface="+mj-cs"/>
              </a:rPr>
            </a:br>
            <a:r>
              <a:rPr kumimoji="0" lang="fr-FR" sz="4400" b="1" i="0" u="none" strike="noStrike" kern="1200" cap="none" spc="0" normalizeH="0" baseline="0" noProof="0">
                <a:ln>
                  <a:noFill/>
                </a:ln>
                <a:solidFill>
                  <a:srgbClr val="C00000"/>
                </a:solidFill>
                <a:effectLst/>
                <a:uLnTx/>
                <a:uFillTx/>
                <a:latin typeface="Calibri"/>
                <a:ea typeface="+mj-ea"/>
                <a:cs typeface="+mj-cs"/>
              </a:rPr>
              <a:t>DU DISTRICT 1690</a:t>
            </a:r>
            <a:endParaRPr kumimoji="0" lang="fr-FR" sz="4400" b="1" i="0"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406354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09B857D-EEC5-4D7D-A924-59B430C90BB9}"/>
              </a:ext>
            </a:extLst>
          </p:cNvPr>
          <p:cNvSpPr txBox="1">
            <a:spLocks/>
          </p:cNvSpPr>
          <p:nvPr/>
        </p:nvSpPr>
        <p:spPr>
          <a:xfrm>
            <a:off x="107504" y="188640"/>
            <a:ext cx="8856984" cy="86409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a:ln>
                  <a:noFill/>
                </a:ln>
                <a:solidFill>
                  <a:srgbClr val="C00000"/>
                </a:solidFill>
                <a:effectLst/>
                <a:uLnTx/>
                <a:uFillTx/>
                <a:latin typeface="Calibri"/>
                <a:ea typeface="+mj-ea"/>
                <a:cs typeface="+mj-cs"/>
              </a:rPr>
              <a:t> </a:t>
            </a:r>
            <a:r>
              <a:rPr kumimoji="0" lang="fr-FR" sz="3600" b="1" i="0" u="none" strike="noStrike" kern="1200" cap="none" spc="0" normalizeH="0" baseline="0" noProof="0">
                <a:ln>
                  <a:noFill/>
                </a:ln>
                <a:solidFill>
                  <a:srgbClr val="C00000"/>
                </a:solidFill>
                <a:effectLst/>
                <a:uLnTx/>
                <a:uFillTx/>
                <a:latin typeface="Calibri"/>
                <a:ea typeface="+mj-ea"/>
                <a:cs typeface="+mj-cs"/>
              </a:rPr>
              <a:t>LA</a:t>
            </a:r>
            <a:r>
              <a:rPr kumimoji="0" lang="fr-FR" sz="4400" b="1" i="0" u="none" strike="noStrike" kern="1200" cap="none" spc="0" normalizeH="0" baseline="0" noProof="0">
                <a:ln>
                  <a:noFill/>
                </a:ln>
                <a:solidFill>
                  <a:srgbClr val="C00000"/>
                </a:solidFill>
                <a:effectLst/>
                <a:uLnTx/>
                <a:uFillTx/>
                <a:latin typeface="Calibri"/>
                <a:ea typeface="+mj-ea"/>
                <a:cs typeface="+mj-cs"/>
              </a:rPr>
              <a:t> </a:t>
            </a:r>
            <a:r>
              <a:rPr kumimoji="0" lang="fr-FR" sz="3600" b="1" i="0" u="none" strike="noStrike" kern="1200" cap="none" spc="0" normalizeH="0" baseline="0" noProof="0">
                <a:ln>
                  <a:noFill/>
                </a:ln>
                <a:solidFill>
                  <a:srgbClr val="C00000"/>
                </a:solidFill>
                <a:effectLst/>
                <a:uLnTx/>
                <a:uFillTx/>
                <a:latin typeface="Calibri"/>
                <a:ea typeface="+mj-ea"/>
                <a:cs typeface="+mj-cs"/>
              </a:rPr>
              <a:t>COMMISSION D’ACTION INTERNATIONALE </a:t>
            </a:r>
            <a:br>
              <a:rPr kumimoji="0" lang="fr-FR" sz="3600" b="1" i="0" u="none" strike="noStrike" kern="1200" cap="none" spc="0" normalizeH="0" baseline="0" noProof="0">
                <a:ln>
                  <a:noFill/>
                </a:ln>
                <a:solidFill>
                  <a:srgbClr val="C00000"/>
                </a:solidFill>
                <a:effectLst/>
                <a:uLnTx/>
                <a:uFillTx/>
                <a:latin typeface="Calibri"/>
                <a:ea typeface="+mj-ea"/>
                <a:cs typeface="+mj-cs"/>
              </a:rPr>
            </a:br>
            <a:r>
              <a:rPr kumimoji="0" lang="fr-FR" sz="3600" b="1" i="0" u="none" strike="noStrike" kern="1200" cap="none" spc="0" normalizeH="0" baseline="0" noProof="0">
                <a:ln>
                  <a:noFill/>
                </a:ln>
                <a:solidFill>
                  <a:srgbClr val="C00000"/>
                </a:solidFill>
                <a:effectLst/>
                <a:uLnTx/>
                <a:uFillTx/>
                <a:latin typeface="Calibri"/>
                <a:ea typeface="+mj-ea"/>
                <a:cs typeface="+mj-cs"/>
              </a:rPr>
              <a:t>ET VIE DES CIP DU DISTRICT</a:t>
            </a:r>
            <a:endParaRPr kumimoji="0" lang="fr-FR" sz="36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Espace réservé du contenu 2">
            <a:extLst>
              <a:ext uri="{FF2B5EF4-FFF2-40B4-BE49-F238E27FC236}">
                <a16:creationId xmlns:a16="http://schemas.microsoft.com/office/drawing/2014/main" id="{C4BC5ABE-B5C1-455D-8099-6BAF1888F50C}"/>
              </a:ext>
            </a:extLst>
          </p:cNvPr>
          <p:cNvSpPr txBox="1">
            <a:spLocks/>
          </p:cNvSpPr>
          <p:nvPr/>
        </p:nvSpPr>
        <p:spPr>
          <a:xfrm>
            <a:off x="251520" y="1484785"/>
            <a:ext cx="8784976" cy="52565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A mission de faire prendre conscience aux clubs que le Rotary est </a:t>
            </a:r>
            <a:r>
              <a:rPr kumimoji="0" lang="fr-FR" sz="2800" b="1" i="0" u="none" strike="noStrike" kern="1200" cap="none" spc="0" normalizeH="0" baseline="0" noProof="0">
                <a:ln>
                  <a:noFill/>
                </a:ln>
                <a:solidFill>
                  <a:srgbClr val="C00000"/>
                </a:solidFill>
                <a:effectLst/>
                <a:uLnTx/>
                <a:uFillTx/>
                <a:latin typeface="Calibri"/>
                <a:ea typeface="+mn-ea"/>
                <a:cs typeface="+mn-cs"/>
              </a:rPr>
              <a:t>«</a:t>
            </a:r>
            <a:r>
              <a:rPr kumimoji="0" lang="fr-FR" sz="2800" b="1" i="0" u="none" strike="noStrike" kern="1200" cap="none" spc="0" normalizeH="0" baseline="0" noProof="0">
                <a:ln>
                  <a:noFill/>
                </a:ln>
                <a:solidFill>
                  <a:srgbClr val="002060"/>
                </a:solidFill>
                <a:effectLst/>
                <a:uLnTx/>
                <a:uFillTx/>
                <a:latin typeface="Calibri"/>
                <a:ea typeface="+mn-ea"/>
                <a:cs typeface="+mn-cs"/>
              </a:rPr>
              <a:t> </a:t>
            </a:r>
            <a:r>
              <a:rPr kumimoji="0" lang="fr-FR" sz="2800" b="1" i="0" u="none" strike="noStrike" kern="1200" cap="none" spc="0" normalizeH="0" baseline="0" noProof="0">
                <a:ln>
                  <a:noFill/>
                </a:ln>
                <a:solidFill>
                  <a:srgbClr val="C00000"/>
                </a:solidFill>
                <a:effectLst/>
                <a:uLnTx/>
                <a:uFillTx/>
                <a:latin typeface="Calibri"/>
                <a:ea typeface="+mn-ea"/>
                <a:cs typeface="+mn-cs"/>
              </a:rPr>
              <a:t>international » </a:t>
            </a:r>
            <a:r>
              <a:rPr kumimoji="0" lang="fr-FR" sz="2800" b="1" i="0" u="none" strike="noStrike" kern="1200" cap="none" spc="0" normalizeH="0" baseline="0" noProof="0">
                <a:ln>
                  <a:noFill/>
                </a:ln>
                <a:solidFill>
                  <a:srgbClr val="002060"/>
                </a:solidFill>
                <a:effectLst/>
                <a:uLnTx/>
                <a:uFillTx/>
                <a:latin typeface="Calibri"/>
                <a:ea typeface="+mn-ea"/>
                <a:cs typeface="+mn-cs"/>
              </a:rPr>
              <a:t>et</a:t>
            </a:r>
            <a:r>
              <a:rPr kumimoji="0" lang="fr-FR" sz="2800" b="1" i="0" u="none" strike="noStrike" kern="1200" cap="none" spc="0" normalizeH="0" baseline="0" noProof="0">
                <a:ln>
                  <a:noFill/>
                </a:ln>
                <a:solidFill>
                  <a:srgbClr val="C00000"/>
                </a:solidFill>
                <a:effectLst/>
                <a:uLnTx/>
                <a:uFillTx/>
                <a:latin typeface="Calibri"/>
                <a:ea typeface="+mn-ea"/>
                <a:cs typeface="+mn-cs"/>
              </a:rPr>
              <a:t> </a:t>
            </a:r>
            <a:r>
              <a:rPr kumimoji="0" lang="fr-FR" sz="2800" b="1" i="0" u="none" strike="noStrike" kern="1200" cap="none" spc="0" normalizeH="0" baseline="0" noProof="0">
                <a:ln>
                  <a:noFill/>
                </a:ln>
                <a:solidFill>
                  <a:srgbClr val="002060"/>
                </a:solidFill>
                <a:effectLst/>
                <a:uLnTx/>
                <a:uFillTx/>
                <a:latin typeface="Calibri"/>
                <a:ea typeface="+mn-ea"/>
                <a:cs typeface="+mn-cs"/>
              </a:rPr>
              <a:t>qu’ils doivent développer des relations internationales entre les clubs.</a:t>
            </a:r>
            <a:endParaRPr kumimoji="0" lang="fr-FR" sz="2800" b="1" i="0" u="none" strike="noStrike" kern="1200" cap="none" spc="0" normalizeH="0" baseline="0" noProof="0">
              <a:ln>
                <a:noFill/>
              </a:ln>
              <a:solidFill>
                <a:srgbClr val="C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Elle a besoin que tous les clubs du district désigne </a:t>
            </a:r>
            <a:r>
              <a:rPr kumimoji="0" lang="fr-FR" sz="2800" b="1" i="0" u="none" strike="noStrike" kern="1200" cap="none" spc="0" normalizeH="0" baseline="0" noProof="0">
                <a:ln>
                  <a:noFill/>
                </a:ln>
                <a:solidFill>
                  <a:srgbClr val="C00000"/>
                </a:solidFill>
                <a:effectLst/>
                <a:uLnTx/>
                <a:uFillTx/>
                <a:latin typeface="Calibri"/>
                <a:ea typeface="+mn-ea"/>
                <a:cs typeface="+mn-cs"/>
              </a:rPr>
              <a:t>un responsable « Relations internationales »,</a:t>
            </a:r>
            <a:r>
              <a:rPr kumimoji="0" lang="fr-FR" sz="2800" b="1" i="0" u="none" strike="noStrike" kern="1200" cap="none" spc="0" normalizeH="0" baseline="0" noProof="0">
                <a:ln>
                  <a:noFill/>
                </a:ln>
                <a:solidFill>
                  <a:srgbClr val="002060"/>
                </a:solidFill>
                <a:effectLst/>
                <a:uLnTx/>
                <a:uFillTx/>
                <a:latin typeface="Calibri"/>
                <a:ea typeface="+mn-ea"/>
                <a:cs typeface="+mn-cs"/>
              </a:rPr>
              <a:t> contact indispensable avec la Commission. Merci aux ADG de nous aider à les trouver!!</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Le Président de la Commission d’AI s’appuie </a:t>
            </a:r>
            <a:r>
              <a:rPr kumimoji="0" lang="fr-FR" sz="2800" b="1" i="0" u="none" strike="noStrike" kern="1200" cap="none" spc="0" normalizeH="0" baseline="0" noProof="0">
                <a:ln>
                  <a:noFill/>
                </a:ln>
                <a:solidFill>
                  <a:srgbClr val="C00000"/>
                </a:solidFill>
                <a:effectLst/>
                <a:uLnTx/>
                <a:uFillTx/>
                <a:latin typeface="Calibri"/>
                <a:ea typeface="+mn-ea"/>
                <a:cs typeface="+mn-cs"/>
              </a:rPr>
              <a:t>sur une douzaine de délégués, </a:t>
            </a:r>
            <a:r>
              <a:rPr kumimoji="0" lang="fr-FR" sz="2800" b="1" i="0" u="none" strike="noStrike" kern="1200" cap="none" spc="0" normalizeH="0" baseline="0" noProof="0">
                <a:ln>
                  <a:noFill/>
                </a:ln>
                <a:solidFill>
                  <a:srgbClr val="002060"/>
                </a:solidFill>
                <a:effectLst/>
                <a:uLnTx/>
                <a:uFillTx/>
                <a:latin typeface="Calibri"/>
                <a:ea typeface="+mn-ea"/>
                <a:cs typeface="+mn-cs"/>
              </a:rPr>
              <a:t>chargés d’animer les clubs-contact des différents CIP.</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Sur </a:t>
            </a:r>
            <a:r>
              <a:rPr kumimoji="0" lang="fr-FR" sz="2800" b="1" i="0" u="none" strike="noStrike" kern="1200" cap="none" spc="0" normalizeH="0" baseline="0" noProof="0">
                <a:ln>
                  <a:noFill/>
                </a:ln>
                <a:solidFill>
                  <a:srgbClr val="C00000"/>
                </a:solidFill>
                <a:effectLst/>
                <a:uLnTx/>
                <a:uFillTx/>
                <a:latin typeface="Calibri"/>
                <a:ea typeface="+mn-ea"/>
                <a:cs typeface="+mn-cs"/>
              </a:rPr>
              <a:t>les référents pour les 4 CIP majeurs du district;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     - CIP France-Portugal (A.M. MOUCHET, RC de Pau-Béarn), (22 CC)</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     - CIP France-Espagne (B. LACAMPAGNE, RC de Bordeaux), (16 CC)</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     - CIP France-Allemagne (J. CAMBAR, RC Blanquefort), (9 CC)</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800" b="1" i="0" u="none" strike="noStrike" kern="1200" cap="none" spc="0" normalizeH="0" baseline="0" noProof="0">
                <a:ln>
                  <a:noFill/>
                </a:ln>
                <a:solidFill>
                  <a:srgbClr val="002060"/>
                </a:solidFill>
                <a:effectLst/>
                <a:uLnTx/>
                <a:uFillTx/>
                <a:latin typeface="Calibri"/>
                <a:ea typeface="+mn-ea"/>
                <a:cs typeface="+mn-cs"/>
              </a:rPr>
              <a:t>     - CIP France-Royaume-Uni ( A. GAUCHER- PIOLA, RC Libourne  Saint - Emilion ) (24 CC)</a:t>
            </a:r>
            <a:endParaRPr kumimoji="0" lang="fr-FR" sz="2800" b="1" i="0" u="none" strike="noStrike" kern="1200" cap="none" spc="0" normalizeH="0" baseline="0" noProof="0">
              <a:ln>
                <a:noFill/>
              </a:ln>
              <a:solidFill>
                <a:srgbClr val="0070C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2164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AC460-4141-4861-B3B6-1DE4DFDDA38B}"/>
              </a:ext>
            </a:extLst>
          </p:cNvPr>
          <p:cNvSpPr txBox="1">
            <a:spLocks/>
          </p:cNvSpPr>
          <p:nvPr/>
        </p:nvSpPr>
        <p:spPr>
          <a:xfrm>
            <a:off x="611560" y="116632"/>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sz="3200" b="1" i="0" u="none" strike="noStrike" kern="1200" cap="none" spc="0" normalizeH="0" baseline="0" noProof="0">
                <a:ln>
                  <a:noFill/>
                </a:ln>
                <a:solidFill>
                  <a:srgbClr val="0070C0"/>
                </a:solidFill>
                <a:effectLst/>
                <a:uLnTx/>
                <a:uFillTx/>
                <a:latin typeface="Calibri"/>
                <a:ea typeface="+mj-ea"/>
                <a:cs typeface="+mj-cs"/>
              </a:rPr>
            </a:br>
            <a:r>
              <a:rPr kumimoji="0" lang="fr-FR" sz="2800" b="1" i="0" u="none" strike="noStrike" kern="1200" cap="none" spc="0" normalizeH="0" baseline="0" noProof="0">
                <a:ln>
                  <a:noFill/>
                </a:ln>
                <a:solidFill>
                  <a:srgbClr val="C00000"/>
                </a:solidFill>
                <a:effectLst/>
                <a:uLnTx/>
                <a:uFillTx/>
                <a:latin typeface="Calibri"/>
                <a:ea typeface="+mj-ea"/>
                <a:cs typeface="+mj-cs"/>
              </a:rPr>
              <a:t>LES DELEGUE(E)S DE LA COMMISSION</a:t>
            </a:r>
            <a:br>
              <a:rPr kumimoji="0" lang="fr-FR" sz="2800" b="1" i="0" u="none" strike="noStrike" kern="1200" cap="none" spc="0" normalizeH="0" baseline="0" noProof="0">
                <a:ln>
                  <a:noFill/>
                </a:ln>
                <a:solidFill>
                  <a:srgbClr val="C00000"/>
                </a:solidFill>
                <a:effectLst/>
                <a:uLnTx/>
                <a:uFillTx/>
                <a:latin typeface="Calibri"/>
                <a:ea typeface="+mj-ea"/>
                <a:cs typeface="+mj-cs"/>
              </a:rPr>
            </a:br>
            <a:r>
              <a:rPr kumimoji="0" lang="fr-FR" sz="2800" b="1" i="0" u="none" strike="noStrike" kern="1200" cap="none" spc="0" normalizeH="0" baseline="0" noProof="0">
                <a:ln>
                  <a:noFill/>
                </a:ln>
                <a:solidFill>
                  <a:srgbClr val="C00000"/>
                </a:solidFill>
                <a:effectLst/>
                <a:uLnTx/>
                <a:uFillTx/>
                <a:latin typeface="Calibri"/>
                <a:ea typeface="+mj-ea"/>
                <a:cs typeface="+mj-cs"/>
              </a:rPr>
              <a:t>ACTION INTERNATIONALE</a:t>
            </a:r>
            <a:endParaRPr kumimoji="0" lang="fr-FR" sz="28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contenu 2">
            <a:extLst>
              <a:ext uri="{FF2B5EF4-FFF2-40B4-BE49-F238E27FC236}">
                <a16:creationId xmlns:a16="http://schemas.microsoft.com/office/drawing/2014/main" id="{37AA03CF-C4C3-4AAA-B7C0-1E5A9D0C33A7}"/>
              </a:ext>
            </a:extLst>
          </p:cNvPr>
          <p:cNvSpPr txBox="1">
            <a:spLocks/>
          </p:cNvSpPr>
          <p:nvPr/>
        </p:nvSpPr>
        <p:spPr>
          <a:xfrm>
            <a:off x="374072" y="1255453"/>
            <a:ext cx="8229600" cy="518457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8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3800" b="1" i="0" u="none" strike="noStrike" kern="1200" cap="none" spc="0" normalizeH="0" baseline="0" noProof="0" dirty="0">
                <a:ln>
                  <a:noFill/>
                </a:ln>
                <a:solidFill>
                  <a:srgbClr val="0070C0"/>
                </a:solidFill>
                <a:effectLst/>
                <a:uLnTx/>
                <a:uFillTx/>
                <a:latin typeface="Calibri"/>
                <a:ea typeface="+mn-ea"/>
                <a:cs typeface="+mn-cs"/>
              </a:rPr>
              <a:t>	</a:t>
            </a:r>
            <a:r>
              <a:rPr kumimoji="0" lang="fr-FR" sz="4400" b="1" i="0" u="none" strike="noStrike" kern="1200" cap="none" spc="0" normalizeH="0" baseline="0" noProof="0" dirty="0">
                <a:ln>
                  <a:noFill/>
                </a:ln>
                <a:solidFill>
                  <a:srgbClr val="0070C0"/>
                </a:solidFill>
                <a:effectLst/>
                <a:uLnTx/>
                <a:uFillTx/>
                <a:latin typeface="Calibri"/>
                <a:ea typeface="+mn-ea"/>
                <a:cs typeface="+mn-cs"/>
              </a:rPr>
              <a:t>  - Tony BLANC (R.C. Dax-Côte d’Argent)</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Michèle BRENAC (Confolens-Charente limousine)</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Jean CAMBAR  (R.C. Blanquefort-en-Médoc)</a:t>
            </a: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Dominique CHEVALIER (R.C. Agen)</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Denis DERRIEN (R.C. Ile de Ré)</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Alexis GAUCHER-PIOLA  (R.C. Libourne Saint-Emilion)</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Christian GRAS  (R.C. Saint Jean de </a:t>
            </a:r>
            <a:r>
              <a:rPr kumimoji="0" lang="fr-FR" sz="4400" b="1" i="0" u="none" strike="noStrike" kern="1200" cap="none" spc="0" normalizeH="0" baseline="0" noProof="0" dirty="0" err="1">
                <a:ln>
                  <a:noFill/>
                </a:ln>
                <a:solidFill>
                  <a:srgbClr val="0070C0"/>
                </a:solidFill>
                <a:effectLst/>
                <a:uLnTx/>
                <a:uFillTx/>
                <a:latin typeface="Calibri"/>
                <a:ea typeface="+mn-ea"/>
                <a:cs typeface="+mn-cs"/>
              </a:rPr>
              <a:t>Luz</a:t>
            </a:r>
            <a:r>
              <a:rPr kumimoji="0" lang="fr-FR" sz="4400" b="1" i="0" u="none" strike="noStrike" kern="1200" cap="none" spc="0" normalizeH="0" baseline="0" noProof="0" dirty="0">
                <a:ln>
                  <a:noFill/>
                </a:ln>
                <a:solidFill>
                  <a:srgbClr val="0070C0"/>
                </a:solidFill>
                <a:effectLst/>
                <a:uLnTx/>
                <a:uFillTx/>
                <a:latin typeface="Calibri"/>
                <a:ea typeface="+mn-ea"/>
                <a:cs typeface="+mn-cs"/>
              </a:rPr>
              <a:t>-Urrugne)</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Bertrand LACAMPAGNE  (R.C. Bordeaux) </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Jean-Claude VIEIRA (R.C. Saintes)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Françoise MORVAN (R.C. Ile de Ré)</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Anne-Marie MOUCHET (R.C. Pau-Béarn) </a:t>
            </a: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0070C0"/>
                </a:solidFill>
                <a:effectLst/>
                <a:uLnTx/>
                <a:uFillTx/>
                <a:latin typeface="Calibri"/>
                <a:ea typeface="+mn-ea"/>
                <a:cs typeface="+mn-cs"/>
              </a:rPr>
              <a:t>               - </a:t>
            </a:r>
            <a:r>
              <a:rPr kumimoji="0" lang="fr-FR" sz="4400" b="1" i="0" u="none" strike="noStrike" kern="1200" cap="none" spc="0" normalizeH="0" baseline="0" noProof="0" dirty="0">
                <a:ln>
                  <a:noFill/>
                </a:ln>
                <a:solidFill>
                  <a:srgbClr val="C00000"/>
                </a:solidFill>
                <a:effectLst/>
                <a:uLnTx/>
                <a:uFillTx/>
                <a:latin typeface="Calibri"/>
                <a:ea typeface="+mn-ea"/>
                <a:cs typeface="+mn-cs"/>
              </a:rPr>
              <a:t>Responsable du Pôle International District Rotaract</a:t>
            </a:r>
            <a:endParaRPr kumimoji="0" lang="fr-FR" sz="4400" b="1"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44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4724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D6836-5856-4603-877C-A9F6721B0780}"/>
              </a:ext>
            </a:extLst>
          </p:cNvPr>
          <p:cNvSpPr txBox="1">
            <a:spLocks/>
          </p:cNvSpPr>
          <p:nvPr/>
        </p:nvSpPr>
        <p:spPr>
          <a:xfrm>
            <a:off x="457200" y="274639"/>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a:ln>
                  <a:noFill/>
                </a:ln>
                <a:solidFill>
                  <a:srgbClr val="C00000"/>
                </a:solidFill>
                <a:effectLst/>
                <a:uLnTx/>
                <a:uFillTx/>
                <a:latin typeface="Calibri"/>
                <a:ea typeface="+mj-ea"/>
                <a:cs typeface="+mj-cs"/>
              </a:rPr>
              <a:t>LES 4 REFERENTS DES CIP MAJEURS</a:t>
            </a:r>
            <a:endParaRPr kumimoji="0" lang="fr-FR" sz="36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 name="Espace réservé du contenu 2">
            <a:extLst>
              <a:ext uri="{FF2B5EF4-FFF2-40B4-BE49-F238E27FC236}">
                <a16:creationId xmlns:a16="http://schemas.microsoft.com/office/drawing/2014/main" id="{D8EC52F0-0290-4F44-BF6A-440CC0E99B97}"/>
              </a:ext>
            </a:extLst>
          </p:cNvPr>
          <p:cNvSpPr txBox="1">
            <a:spLocks/>
          </p:cNvSpPr>
          <p:nvPr/>
        </p:nvSpPr>
        <p:spPr>
          <a:xfrm>
            <a:off x="457200" y="1124745"/>
            <a:ext cx="8075240" cy="50014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Calibri"/>
                <a:ea typeface="+mn-ea"/>
                <a:cs typeface="+mn-cs"/>
              </a:rPr>
              <a:t>     JEAN CAMBAR                                     ALEXIS GAUCHER-PIOLA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Calibri"/>
                <a:ea typeface="+mn-ea"/>
                <a:cs typeface="+mn-cs"/>
              </a:rPr>
              <a:t>BERTRAND LACAMPAGNE                  ANNE-MARIE MOUCHET</a:t>
            </a:r>
          </a:p>
        </p:txBody>
      </p:sp>
      <p:pic>
        <p:nvPicPr>
          <p:cNvPr id="4" name="Picture 2">
            <a:extLst>
              <a:ext uri="{FF2B5EF4-FFF2-40B4-BE49-F238E27FC236}">
                <a16:creationId xmlns:a16="http://schemas.microsoft.com/office/drawing/2014/main" id="{73F33436-977E-420D-87B6-173FAFF543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91" t="2014" r="18521" b="38783"/>
          <a:stretch/>
        </p:blipFill>
        <p:spPr bwMode="auto">
          <a:xfrm>
            <a:off x="827585" y="1602011"/>
            <a:ext cx="2009196" cy="207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74742277-4037-4B0B-960C-C85DBE23B2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61" t="28808" b="7401"/>
          <a:stretch/>
        </p:blipFill>
        <p:spPr bwMode="auto">
          <a:xfrm>
            <a:off x="827585" y="4448990"/>
            <a:ext cx="200230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3498B2A0-BA13-440C-B8B4-B55B22D53F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954" t="43989" r="35749" b="26134"/>
          <a:stretch/>
        </p:blipFill>
        <p:spPr bwMode="auto">
          <a:xfrm>
            <a:off x="5508104" y="1586054"/>
            <a:ext cx="2088232" cy="203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C8B63A04-2CA5-48AB-A669-7BEBB784F2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55" t="25538" r="36546" b="34638"/>
          <a:stretch/>
        </p:blipFill>
        <p:spPr bwMode="auto">
          <a:xfrm>
            <a:off x="5508104" y="4509120"/>
            <a:ext cx="2088232" cy="202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89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58F32-7D22-41AC-A506-D8DFACFAE229}"/>
              </a:ext>
            </a:extLst>
          </p:cNvPr>
          <p:cNvSpPr txBox="1">
            <a:spLocks/>
          </p:cNvSpPr>
          <p:nvPr/>
        </p:nvSpPr>
        <p:spPr>
          <a:xfrm>
            <a:off x="179512" y="228600"/>
            <a:ext cx="8964488"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rPr>
              <a:t>LE ROLE DES ADG DANS LA COMMISSION D’ACTION INTERNATIONALE</a:t>
            </a:r>
          </a:p>
        </p:txBody>
      </p:sp>
      <p:sp>
        <p:nvSpPr>
          <p:cNvPr id="3" name="Espace réservé du contenu 2">
            <a:extLst>
              <a:ext uri="{FF2B5EF4-FFF2-40B4-BE49-F238E27FC236}">
                <a16:creationId xmlns:a16="http://schemas.microsoft.com/office/drawing/2014/main" id="{22AC25C7-BC1F-4651-AA01-2EED1605B601}"/>
              </a:ext>
            </a:extLst>
          </p:cNvPr>
          <p:cNvSpPr txBox="1">
            <a:spLocks/>
          </p:cNvSpPr>
          <p:nvPr/>
        </p:nvSpPr>
        <p:spPr>
          <a:xfrm>
            <a:off x="457200" y="2059586"/>
            <a:ext cx="8229600" cy="3416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3600" b="1" dirty="0">
                <a:solidFill>
                  <a:srgbClr val="0070C0"/>
                </a:solidFill>
              </a:rPr>
              <a:t>Une place essentielle des ADG dans:</a:t>
            </a:r>
          </a:p>
          <a:p>
            <a:pPr lvl="1"/>
            <a:r>
              <a:rPr lang="fr-FR" sz="3200" b="1" dirty="0">
                <a:solidFill>
                  <a:srgbClr val="0070C0"/>
                </a:solidFill>
              </a:rPr>
              <a:t>la recherche de délégués motivés</a:t>
            </a:r>
          </a:p>
          <a:p>
            <a:pPr lvl="1"/>
            <a:r>
              <a:rPr lang="fr-FR" sz="3200" b="1" dirty="0">
                <a:solidFill>
                  <a:srgbClr val="0070C0"/>
                </a:solidFill>
              </a:rPr>
              <a:t>la stratégie du choix des clubs à visiter</a:t>
            </a:r>
          </a:p>
          <a:p>
            <a:pPr lvl="1"/>
            <a:r>
              <a:rPr lang="fr-FR" sz="3200" b="1" dirty="0">
                <a:solidFill>
                  <a:srgbClr val="0070C0"/>
                </a:solidFill>
              </a:rPr>
              <a:t>le planning à définir pour les dates de visite des différentes commissions</a:t>
            </a:r>
          </a:p>
        </p:txBody>
      </p:sp>
    </p:spTree>
    <p:extLst>
      <p:ext uri="{BB962C8B-B14F-4D97-AF65-F5344CB8AC3E}">
        <p14:creationId xmlns:p14="http://schemas.microsoft.com/office/powerpoint/2010/main" val="309066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B4A2924-23AB-4CE0-BB2B-107AAD136130}"/>
              </a:ext>
            </a:extLst>
          </p:cNvPr>
          <p:cNvSpPr txBox="1">
            <a:spLocks/>
          </p:cNvSpPr>
          <p:nvPr/>
        </p:nvSpPr>
        <p:spPr>
          <a:xfrm>
            <a:off x="0" y="110075"/>
            <a:ext cx="961256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C00000"/>
                </a:solidFill>
                <a:effectLst/>
                <a:uLnTx/>
                <a:uFillTx/>
                <a:latin typeface="Calibri"/>
                <a:ea typeface="+mj-ea"/>
                <a:cs typeface="+mj-cs"/>
              </a:rPr>
              <a:t>LES OBJECTIFS QUANTIFIES DE LA COMMISSION</a:t>
            </a:r>
          </a:p>
        </p:txBody>
      </p:sp>
      <p:sp>
        <p:nvSpPr>
          <p:cNvPr id="5" name="Espace réservé du contenu 2">
            <a:extLst>
              <a:ext uri="{FF2B5EF4-FFF2-40B4-BE49-F238E27FC236}">
                <a16:creationId xmlns:a16="http://schemas.microsoft.com/office/drawing/2014/main" id="{0C5FCBCE-186E-431B-9C5D-A8851538CA80}"/>
              </a:ext>
            </a:extLst>
          </p:cNvPr>
          <p:cNvSpPr txBox="1">
            <a:spLocks/>
          </p:cNvSpPr>
          <p:nvPr/>
        </p:nvSpPr>
        <p:spPr>
          <a:xfrm>
            <a:off x="179512" y="1170867"/>
            <a:ext cx="8784976" cy="49685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75% des clubs Rotary du District désignent un Responsable Relations Internationales dans les 3 ans </a:t>
            </a:r>
            <a:r>
              <a:rPr kumimoji="0" lang="fr-FR" sz="2800" b="1" i="0" u="none" strike="noStrike" kern="1200" cap="none" spc="0" normalizeH="0" baseline="0" noProof="0" dirty="0">
                <a:ln>
                  <a:noFill/>
                </a:ln>
                <a:solidFill>
                  <a:srgbClr val="C00000"/>
                </a:solidFill>
                <a:effectLst/>
                <a:uLnTx/>
                <a:uFillTx/>
                <a:latin typeface="Calibri"/>
                <a:ea typeface="+mn-ea"/>
                <a:cs typeface="+mn-cs"/>
              </a:rPr>
              <a:t>(Gros progrès à faire!! – actuellement, une quarantaine!)</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90% des clubs Rotary du District auront au moins un club contact dans les 3 ans </a:t>
            </a:r>
            <a:r>
              <a:rPr kumimoji="0" lang="fr-FR" sz="2800" b="1" i="0" u="none" strike="noStrike" kern="1200" cap="none" spc="0" normalizeH="0" baseline="0" noProof="0" dirty="0">
                <a:ln>
                  <a:noFill/>
                </a:ln>
                <a:solidFill>
                  <a:srgbClr val="C00000"/>
                </a:solidFill>
                <a:effectLst/>
                <a:uLnTx/>
                <a:uFillTx/>
                <a:latin typeface="Calibri"/>
                <a:ea typeface="+mn-ea"/>
                <a:cs typeface="+mn-cs"/>
              </a:rPr>
              <a:t>(actuellement 80%)</a:t>
            </a:r>
            <a:r>
              <a:rPr kumimoji="0" lang="fr-FR" sz="2800" b="1" i="0" u="none" strike="noStrike" kern="1200" cap="none" spc="0" normalizeH="0" baseline="0" noProof="0" dirty="0">
                <a:ln>
                  <a:noFill/>
                </a:ln>
                <a:solidFill>
                  <a:srgbClr val="002060"/>
                </a:solidFill>
                <a:effectLst/>
                <a:uLnTx/>
                <a:uFillTx/>
                <a:latin typeface="Calibri"/>
                <a:ea typeface="+mn-ea"/>
                <a:cs typeface="+mn-cs"/>
              </a:rPr>
              <a:t>. Essayer de créer, en 3 ans, 9 nouveaux clubs-contact (notamment dans les nombreux clubs récemment créés).</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2060"/>
                </a:solidFill>
                <a:effectLst/>
                <a:uLnTx/>
                <a:uFillTx/>
                <a:latin typeface="Calibri"/>
                <a:ea typeface="+mn-ea"/>
                <a:cs typeface="+mn-cs"/>
              </a:rPr>
              <a:t>Faire aboutir de nombreuses demandes annuelles d’échanges courts de jeunes (rôle des clubs-contact).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Tous les clubs Rotary du district recevront, dans les 3 ans, une visite de délégués de la Commission internationale.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Evaluer, chaque année, le bilan des contacts établis.  Rédiger un Rapport de synthèse annuel remis au Gouverneur.</a:t>
            </a:r>
          </a:p>
        </p:txBody>
      </p:sp>
    </p:spTree>
    <p:extLst>
      <p:ext uri="{BB962C8B-B14F-4D97-AF65-F5344CB8AC3E}">
        <p14:creationId xmlns:p14="http://schemas.microsoft.com/office/powerpoint/2010/main" val="165469203"/>
      </p:ext>
    </p:extLst>
  </p:cSld>
  <p:clrMapOvr>
    <a:masterClrMapping/>
  </p:clrMapOvr>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1563</Words>
  <Application>Microsoft Office PowerPoint</Application>
  <PresentationFormat>Affichage à l'écran (4:3)</PresentationFormat>
  <Paragraphs>135</Paragraphs>
  <Slides>27</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27</vt:i4>
      </vt:variant>
    </vt:vector>
  </HeadingPairs>
  <TitlesOfParts>
    <vt:vector size="33" baseType="lpstr">
      <vt:lpstr>Arial</vt:lpstr>
      <vt:lpstr>Calibri</vt:lpstr>
      <vt:lpstr>Georgia</vt:lpstr>
      <vt:lpstr>Trebuchet MS</vt:lpstr>
      <vt:lpstr>Sillage</vt:lpstr>
      <vt:lpstr>1_Sillage</vt:lpstr>
      <vt:lpstr>AFD   Gouvernorat de Magali Füss Rabaté Année 2022-2023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Ghesquière</dc:creator>
  <cp:lastModifiedBy>Michel Ghesquière</cp:lastModifiedBy>
  <cp:revision>10</cp:revision>
  <dcterms:created xsi:type="dcterms:W3CDTF">2022-01-22T18:15:35Z</dcterms:created>
  <dcterms:modified xsi:type="dcterms:W3CDTF">2022-03-01T09:57:11Z</dcterms:modified>
</cp:coreProperties>
</file>