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55" r:id="rId2"/>
    <p:sldId id="856" r:id="rId3"/>
    <p:sldId id="387" r:id="rId4"/>
    <p:sldId id="383" r:id="rId5"/>
    <p:sldId id="389" r:id="rId6"/>
    <p:sldId id="427" r:id="rId7"/>
    <p:sldId id="391" r:id="rId8"/>
    <p:sldId id="395" r:id="rId9"/>
    <p:sldId id="425" r:id="rId10"/>
    <p:sldId id="424" r:id="rId11"/>
    <p:sldId id="399" r:id="rId12"/>
    <p:sldId id="400" r:id="rId13"/>
    <p:sldId id="429" r:id="rId14"/>
    <p:sldId id="839" r:id="rId15"/>
    <p:sldId id="840" r:id="rId16"/>
    <p:sldId id="841" r:id="rId17"/>
    <p:sldId id="842" r:id="rId18"/>
    <p:sldId id="843" r:id="rId19"/>
    <p:sldId id="844" r:id="rId20"/>
    <p:sldId id="845" r:id="rId21"/>
    <p:sldId id="431" r:id="rId22"/>
    <p:sldId id="846" r:id="rId23"/>
    <p:sldId id="847" r:id="rId24"/>
    <p:sldId id="848" r:id="rId25"/>
    <p:sldId id="849" r:id="rId26"/>
    <p:sldId id="432" r:id="rId27"/>
    <p:sldId id="850" r:id="rId28"/>
    <p:sldId id="851" r:id="rId29"/>
    <p:sldId id="852" r:id="rId30"/>
    <p:sldId id="853" r:id="rId31"/>
    <p:sldId id="433" r:id="rId3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9C836A6-B27B-48B9-A5C1-8D2D023F50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5931377"/>
            <a:ext cx="3192352" cy="58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57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20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3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65" y="731540"/>
            <a:ext cx="6439049" cy="4894729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84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9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9" y="2172648"/>
            <a:ext cx="7955555" cy="2423346"/>
          </a:xfrm>
          <a:effectLst/>
        </p:spPr>
        <p:txBody>
          <a:bodyPr anchor="b"/>
          <a:lstStyle>
            <a:lvl1pPr algn="r">
              <a:defRPr sz="4601" b="1" cap="none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5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14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2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57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71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28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00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14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00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143" indent="0">
              <a:buNone/>
              <a:defRPr sz="2000" b="1"/>
            </a:lvl2pPr>
            <a:lvl3pPr marL="914286" indent="0">
              <a:buNone/>
              <a:defRPr sz="1801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6" indent="0">
              <a:buNone/>
              <a:defRPr sz="1600" b="1"/>
            </a:lvl6pPr>
            <a:lvl7pPr marL="2742858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1"/>
            </a:lvl1pPr>
            <a:lvl2pPr>
              <a:defRPr sz="1801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143" indent="0">
              <a:buNone/>
              <a:defRPr sz="2000" b="1"/>
            </a:lvl2pPr>
            <a:lvl3pPr marL="914286" indent="0">
              <a:buNone/>
              <a:defRPr sz="1801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6" indent="0">
              <a:buNone/>
              <a:defRPr sz="1600" b="1"/>
            </a:lvl6pPr>
            <a:lvl7pPr marL="2742858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marL="0" lvl="0" indent="0" algn="ctr" defTabSz="914286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1"/>
            </a:lvl1pPr>
            <a:lvl2pPr>
              <a:defRPr sz="1801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96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60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65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808" y="2209821"/>
            <a:ext cx="4848113" cy="1258493"/>
          </a:xfrm>
          <a:effectLst/>
        </p:spPr>
        <p:txBody>
          <a:bodyPr anchor="b">
            <a:noAutofit/>
          </a:bodyPr>
          <a:lstStyle>
            <a:lvl1pPr marL="228573" indent="-228573" algn="l">
              <a:defRPr sz="2800" b="1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701" y="731520"/>
            <a:ext cx="5356113" cy="4894730"/>
          </a:xfrm>
        </p:spPr>
        <p:txBody>
          <a:bodyPr anchor="ctr"/>
          <a:lstStyle>
            <a:lvl1pPr>
              <a:defRPr sz="2201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401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6" y="3497802"/>
            <a:ext cx="4518213" cy="2139518"/>
          </a:xfrm>
        </p:spPr>
        <p:txBody>
          <a:bodyPr/>
          <a:lstStyle>
            <a:lvl1pPr marL="0" indent="0">
              <a:buNone/>
              <a:defRPr sz="1401"/>
            </a:lvl1pPr>
            <a:lvl2pPr marL="457143" indent="0">
              <a:buNone/>
              <a:defRPr sz="1200"/>
            </a:lvl2pPr>
            <a:lvl3pPr marL="914286" indent="0">
              <a:buNone/>
              <a:defRPr sz="1001"/>
            </a:lvl3pPr>
            <a:lvl4pPr marL="1371430" indent="0">
              <a:buNone/>
              <a:defRPr sz="900"/>
            </a:lvl4pPr>
            <a:lvl5pPr marL="1828573" indent="0">
              <a:buNone/>
              <a:defRPr sz="900"/>
            </a:lvl5pPr>
            <a:lvl6pPr marL="2285716" indent="0">
              <a:buNone/>
              <a:defRPr sz="900"/>
            </a:lvl6pPr>
            <a:lvl7pPr marL="2742858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29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143" indent="0">
              <a:buNone/>
              <a:defRPr sz="2800"/>
            </a:lvl2pPr>
            <a:lvl3pPr marL="914286" indent="0">
              <a:buNone/>
              <a:defRPr sz="2400"/>
            </a:lvl3pPr>
            <a:lvl4pPr marL="1371430" indent="0">
              <a:buNone/>
              <a:defRPr sz="2000"/>
            </a:lvl4pPr>
            <a:lvl5pPr marL="1828573" indent="0">
              <a:buNone/>
              <a:defRPr sz="2000"/>
            </a:lvl5pPr>
            <a:lvl6pPr marL="2285716" indent="0">
              <a:buNone/>
              <a:defRPr sz="2000"/>
            </a:lvl6pPr>
            <a:lvl7pPr marL="2742858" indent="0">
              <a:buNone/>
              <a:defRPr sz="2000"/>
            </a:lvl7pPr>
            <a:lvl8pPr marL="3200000" indent="0">
              <a:buNone/>
              <a:defRPr sz="2000"/>
            </a:lvl8pPr>
            <a:lvl9pPr marL="3657143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58" indent="-182858">
              <a:buFont typeface="Georgia" pitchFamily="18" charset="0"/>
              <a:buChar char="*"/>
              <a:defRPr sz="1600"/>
            </a:lvl1pPr>
            <a:lvl2pPr marL="457143" indent="0">
              <a:buNone/>
              <a:defRPr sz="1200"/>
            </a:lvl2pPr>
            <a:lvl3pPr marL="914286" indent="0">
              <a:buNone/>
              <a:defRPr sz="1001"/>
            </a:lvl3pPr>
            <a:lvl4pPr marL="1371430" indent="0">
              <a:buNone/>
              <a:defRPr sz="900"/>
            </a:lvl4pPr>
            <a:lvl5pPr marL="1828573" indent="0">
              <a:buNone/>
              <a:defRPr sz="900"/>
            </a:lvl5pPr>
            <a:lvl6pPr marL="2285716" indent="0">
              <a:buNone/>
              <a:defRPr sz="900"/>
            </a:lvl6pPr>
            <a:lvl7pPr marL="2742858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1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08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5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2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8C204D-9A13-437C-82C8-547330535B39}" type="datetimeFigureOut">
              <a:rPr lang="fr-FR" smtClean="0"/>
              <a:t>09/02/2022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13" y="617222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2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83D0DB-3E69-4A25-8CFC-FD7CA4DB9A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79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00" indent="-320000" algn="r" defTabSz="914286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1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573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573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858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143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716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000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716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5716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430" indent="-182858" algn="l" defTabSz="914286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6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8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31ED6D-1BF1-4D65-8AFA-F75F126D5F4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D332631-9B68-4CF2-BEAB-7C5A85B9A5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564" y="494059"/>
            <a:ext cx="3562871" cy="2375247"/>
          </a:xfrm>
          <a:prstGeom prst="rect">
            <a:avLst/>
          </a:prstGeom>
          <a:ln>
            <a:solidFill>
              <a:srgbClr val="4472C4">
                <a:lumMod val="75000"/>
              </a:srgbClr>
            </a:solidFill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6FB44E5-4B1F-4B43-B499-761C5732E122}"/>
              </a:ext>
            </a:extLst>
          </p:cNvPr>
          <p:cNvSpPr txBox="1"/>
          <p:nvPr/>
        </p:nvSpPr>
        <p:spPr>
          <a:xfrm>
            <a:off x="2060266" y="3186251"/>
            <a:ext cx="80714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 Plan de Leadership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du District 1690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2022 – 2024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Jean ABOUDARAM – Magali FÜSS-RABATÉ – Gilbert PIERRE-JUSTIN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254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-131119"/>
            <a:ext cx="9058940" cy="6670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Fondation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(1):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Augmenter le nombre de clubs qui contribuent à 100 dollars (=90€) par membre, soit 5 clubs de plus par an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Dépasser les 70 €/par membre de dons au Fonds Annuel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Augmenter les dons à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PolioPlus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de 10% (22 à 24 €/membre)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Identifier un nouveau donateur majeur (10.000 dollars)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dans l’année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Passer à au moins 3 subventions mondiales par an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Réaliser une bourse d’études dans les 3 ans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61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2163549" y="62161"/>
            <a:ext cx="7864902" cy="5562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Fondation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(2) :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Présenter une candidature pour un des Centres pour la Paix dans les 3 ans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Augmenter les échanges sur les Fonds de Subvention entre les Districts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Créer une association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Ryactions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dans les 3 ans (Fonds de Dotation du District en cours de constitution, à finaliser dans l’année)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70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620688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Fondation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085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838325" y="147984"/>
            <a:ext cx="8515350" cy="6208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Professionnelle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Agir pour que dans les trois ans, 50% des clubs mettent en place une action  favorisant l’insertion professionnelle : stages en entreprises, tutorat avec les lycées, forums des métiers, entretiens, parrainage…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Participation de 40% des clubs à l’un des prix de la Commission Professionnelle du District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Soutenir les entrepreneurs en difficulté suite à la crise du Covid-19 en développant l’action Rebondir, les plateformes stages et emploi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Faire la promotion, chaque année, du </a:t>
            </a:r>
            <a:r>
              <a:rPr kumimoji="0" lang="fr-FR" sz="2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RYLA</a:t>
            </a: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et de l’IRL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Mettre en place et structurer le Partenariat avec les Académies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954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620688"/>
            <a:ext cx="9058940" cy="3334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 Professionnelle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53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260648"/>
            <a:ext cx="9058940" cy="7840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d’Intérêt Public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Banque Alimentaire :</a:t>
            </a:r>
            <a:r>
              <a:rPr kumimoji="0" lang="fr-FR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</a:p>
          <a:p>
            <a:pPr marL="457200" marR="0" lvl="1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Proposer 2 collectes (automne et printemps)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Espoir en Tête : Vendre 8 000 places. </a:t>
            </a:r>
          </a:p>
          <a:p>
            <a:pPr marL="457200" marR="0" lvl="1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S’appuyer sur l’interclubs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Illettrisme : augmenter de 2 nouvelles villes par an la participation à la dictée nationale. </a:t>
            </a:r>
          </a:p>
          <a:p>
            <a:pPr marL="457200" marR="0" lvl="1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S’appuyer sur l’interclubs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Espoir en Tête : 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Vendre 8 000 places sur 40 salles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Illettrisme : Augmenter de 2 nouveaux 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clubs 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par an la participation à la dictée nationale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251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-99392"/>
            <a:ext cx="9058940" cy="614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d’Intérêt Public 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(suite)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Jetons le Cancer : Développer cette action à +2 villes/an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Mon Sang Pour Les Autres : +2 villes par an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Neurodon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: Reprendre la main sur tous les magasins Carrefour du district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Shelter Box et catastrophes: Continuer le développement des fonds dans le District pour une réponse sûre et rapide avec retour sur actions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Prix Servir et Courage : Remonter vers le district les actions réalisées afin qu’elles soient primées</a:t>
            </a: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03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136525"/>
            <a:ext cx="9058940" cy="7304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d’Intérêt Public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(suite)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36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Programmes Jeunesse</a:t>
            </a: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: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Interact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: Créer deux clubs dans l’année, puis un club par an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Interact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: Créer un cahier des charges structurant pour assurer une bonne coopération avec les Lycées partout dans le District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Rotaract : Créer deux clubs dans l’année, puis un club par an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Rotaract : Mettre en place le Parcours Jeune dans le District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0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0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55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-33483"/>
            <a:ext cx="9058940" cy="8609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d’Intérêt Public </a:t>
            </a:r>
          </a:p>
          <a:p>
            <a:pPr marL="457200" marR="0" lvl="1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(suite)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Programmes Jeunesse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(suite):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RYLA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: Viser la présentation de candidats par 50% des clubs et promouvoir l’action d’organiser le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RYLA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auprès des clubs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SABOURIN : Financement d’une dizaine de Bourses Sabourin par an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PROJETS JEUNES : Poursuivre les Bourses Projets Jeunes en diversifiant les candidatures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ACADÉMIES : Mettre en place et structurer le Partenariat avec les Académies (contenu, structure district)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50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89987" y="141202"/>
            <a:ext cx="9012025" cy="8972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d’Intérêt Public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</a:t>
            </a:r>
          </a:p>
          <a:p>
            <a:pPr marL="457200" marR="0" lvl="1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Programmes Jeunesse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(suite):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Créer un fichier des Bénéficiaires du Rotary, leur adresser une lettre d’information annuelle et les inviter à une manifestation du district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(et/ou)Organiser une Journée des Bénéficiaires dans l’année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43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57881D-DCF3-4893-9AC6-634D4BFEF6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35C347-0742-4828-A7F5-4F569963F9CA}"/>
              </a:ext>
            </a:extLst>
          </p:cNvPr>
          <p:cNvSpPr/>
          <p:nvPr/>
        </p:nvSpPr>
        <p:spPr>
          <a:xfrm>
            <a:off x="1566530" y="548680"/>
            <a:ext cx="9058940" cy="5157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Notre Vision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Ensemble, nous voyons un monde où les professionnels humanistes passent à l’action pour faire le bien dans nos communautés, en redonnant de la fierté d’être Rotarien.</a:t>
            </a:r>
          </a:p>
        </p:txBody>
      </p:sp>
    </p:spTree>
    <p:extLst>
      <p:ext uri="{BB962C8B-B14F-4D97-AF65-F5344CB8AC3E}">
        <p14:creationId xmlns:p14="http://schemas.microsoft.com/office/powerpoint/2010/main" val="275187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118042"/>
            <a:ext cx="9058940" cy="11644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Student Exchange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Accueillir 45 jeunes en échanges longs par an 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(hors année de pandémie) 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et consolider la Gouvernance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Accueillir 20 jeunes en échanges courts par an 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(hors année de pandémie) 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et consolider la Gouvernance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S’appuyer sur les CIP afin de pouvoir développer les opportunités d’échanges courts 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ARYM : continuer à organiser un camp par année 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(hors année de pandémie)</a:t>
            </a: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931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764704"/>
            <a:ext cx="90589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Student Exchange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91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121559"/>
            <a:ext cx="9058940" cy="9335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Internationale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Faire en sorte que 75% des clubs Rotary désignent un responsable Action Internationale dans les 2 ans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Faire en sorte que 95% des clubs Rotary du district aient un club contact dans les 2 ans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Contribuer en lien avec le Student Exchange à satisfaire la trentaine de demandes annuelles familiaux d’été 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Développer et soutenir les CIP basés dans notre District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81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260648"/>
            <a:ext cx="905894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Action Internationale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Agir pour que 20% des clubs participent à la Convention Internationale du Rotary lorsqu’elle se déroulera en Europe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55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35805"/>
            <a:ext cx="9058940" cy="10597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Communication  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et Image Publique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Communication Externe :</a:t>
            </a:r>
            <a:endParaRPr kumimoji="0" lang="fr-FR" sz="2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3600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Augmenter la notoriété du Rotary en s’appuyant sur les actions sensibles à la Jeunesse : insertion professionnelle, formation, environnement</a:t>
            </a:r>
          </a:p>
          <a:p>
            <a:pPr marL="3600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Mettre en place une communication du district sur les actions répondant aux orientations de chaque Gouvernorat </a:t>
            </a:r>
          </a:p>
          <a:p>
            <a:pPr marL="3600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Mettre en place une communication externe pertinente à l’échelle nationale dans l’année, notamment en recensant les actions professionnelles des districts, avec le soutien du Rotarien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82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0"/>
            <a:ext cx="9058940" cy="9859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Communication  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et Image Publique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(suite) :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Communication Interne :</a:t>
            </a: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5400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Augmenter la connaissance par les Rotariens des actions développées par les commissions et par les clubs</a:t>
            </a:r>
          </a:p>
          <a:p>
            <a:pPr marL="5400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Mettre en place une commission communication structurée comprenant une communication interne centrée sur notre site du District, outil phare pour les clubs		 </a:t>
            </a:r>
          </a:p>
          <a:p>
            <a:pPr marL="5400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Former les responsables communication des clubs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13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24000" y="642684"/>
            <a:ext cx="9058940" cy="2657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Communication  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et Image Publique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774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332656"/>
            <a:ext cx="9058940" cy="9366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Formation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Mettre en place des formations pour les présidents élus et pour leurs équipes dans le but qu’ils disposent, à leur issue, d’un plan d’action pour leur année via Rotary club Central, d’un tutoriel et d’une fiche préparatoire de leur plan d’action pour leur année de présidence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Donner les points de repères sur les axes majeurs de l’année rotarienne à venir (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PLD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) et les interlocuteurs des commissions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Mettre en œuvre  des </a:t>
            </a:r>
            <a:r>
              <a:rPr kumimoji="0" lang="fr-FR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formations comportementales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en développant le Leadership au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SFPE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par le RYLA et l’IRL</a:t>
            </a:r>
          </a:p>
          <a:p>
            <a:pPr marL="8640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Mettre en place une formation des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ADG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16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24000" y="642684"/>
            <a:ext cx="905894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Formation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92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24000" y="642684"/>
            <a:ext cx="9058940" cy="8781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Environnement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Proposer un portefeuille d’actions aux clubs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Proposer un défi du district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Identifier un axe à l’échelle nationale pour communiquer de manière pertinente auprès du public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Impliquer la jeunesse dans une action environnement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878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404664"/>
            <a:ext cx="90589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Nos Valeurs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Camaraderie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L’Intégrité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Diversité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 Leadership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Servir d’abord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48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24000" y="642684"/>
            <a:ext cx="905894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La Commission Environnement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ANNUELLE 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87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26244"/>
            <a:ext cx="9058940" cy="9120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OBJECTIFS de ce PLD</a:t>
            </a:r>
          </a:p>
          <a:p>
            <a:pPr marL="45720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Environnement et Jeunesse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Mais cela doit répondre à 4 objectifs majeurs :</a:t>
            </a:r>
          </a:p>
          <a:p>
            <a:pPr marL="971550" marR="0" lvl="1" indent="-51435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Atteindre un objectif de 2400 membres dans les deux ans </a:t>
            </a:r>
          </a:p>
          <a:p>
            <a:pPr marL="971550" marR="0" lvl="1" indent="-51435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Augmenter l’implication (collecte de fonds, nombre de membres participants…) des clubs dans leurs actions de 10 % </a:t>
            </a:r>
          </a:p>
          <a:p>
            <a:pPr marL="971550" marR="0" lvl="1" indent="-51435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Augmenter la présence du Rotary dans les médias de 10 %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avec une communication structurée et pertinente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4) Faire Rayonner le Rotary auprès des jeunes, des professionnels,   et des établissements de formation générale et professionnelle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28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308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176538"/>
            <a:ext cx="9058940" cy="6196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Nos Objectifs 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Accroître nos effectifs en développant nos actions en faveur de la Jeunesse tournées vers les 7 axes stratégiques du Rotary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Mettre en avant :												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 Les actions en faveur du développement durable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 La Jeunesse (programmes jeunesse et </a:t>
            </a:r>
            <a:r>
              <a:rPr kumimoji="0" lang="fr-FR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student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 L’insertion professionnelle 	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71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260648"/>
            <a:ext cx="90589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Nos Objectifs 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Accroître notre capacité d’adaptation en construisant une culture basée sur la recherche, l’innovation et la volonté de prendre des risques</a:t>
            </a: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Promouvoir les actions des clubs et des interclubs pour que se crée une culture d’entraide et d’actions communes dans toutes les zones du district</a:t>
            </a:r>
            <a:endParaRPr kumimoji="0" lang="fr-FR" sz="1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Promouvoir l’image du Rotary auprès des médias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816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620688"/>
            <a:ext cx="9058940" cy="3288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Nos Objectifs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r-FR" sz="1400" b="1" i="1" u="none" strike="noStrike" kern="1200" cap="none" spc="0" normalizeH="0" baseline="0" noProof="0" dirty="0">
              <a:ln>
                <a:noFill/>
              </a:ln>
              <a:solidFill>
                <a:srgbClr val="373737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Proposer aux clubs Rotary et Rotaract des moyens de réaliser leurs actions par la mise à disposition des commissions du district 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584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-171400"/>
            <a:ext cx="9058940" cy="6041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Commission Effectifs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Quatre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OBJECTIFS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:</a:t>
            </a:r>
            <a:endParaRPr kumimoji="0" lang="fr-FR" sz="20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FIDELISER : 													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- Construire, dans chaque zone ADG, en lien avec les présidents,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des objectifs de progression.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   - Faire en sorte que les clubs donnent des rôles à chaque membre, réalisent des actions et donnent une image de dynamisme, de respect et d’équité entre les membres. </a:t>
            </a:r>
          </a:p>
          <a:p>
            <a:pPr marL="1371600" marR="0" lvl="2" indent="-4572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RECRUTER : 		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-Recruter des professionnels de qualité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 - Augmenter nos effectifs annuels de 80 membres NET en intégrant des jeunes professionnels, des rotaractiens et des bénéficiaires du Rotary 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désireux de rejoindre nos clubs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39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2358272" y="332656"/>
            <a:ext cx="74754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Commission Effectifs	</a:t>
            </a:r>
          </a:p>
          <a:p>
            <a:pPr marL="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OBJECTIFS :</a:t>
            </a:r>
          </a:p>
          <a:p>
            <a:pPr marL="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SOUTENIR LES CLUBS EN MANQUE D’EFFECTIF :     	</a:t>
            </a:r>
          </a:p>
          <a:p>
            <a:pPr marL="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Détecter les signes avant-coureurs puis construire un plan d’action dans le temps en soutien au président et à sa Commission Effectif, avec la Commission Effectifs du District et les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ADG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	</a:t>
            </a:r>
          </a:p>
          <a:p>
            <a:pPr marL="0" marR="0" lvl="1" indent="0" algn="ctr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		</a:t>
            </a:r>
          </a:p>
          <a:p>
            <a:pPr marL="0" marR="0" lvl="1" indent="0" algn="ctr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CRÉER DES CLUBS : 											</a:t>
            </a:r>
          </a:p>
          <a:p>
            <a:pPr marL="0" marR="0" lvl="1" indent="0" algn="ctr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Annuellement 3 clubs Rotary, 4 clubs Satellite, 2 clubs Rotaract et 2 clubs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Interact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pérennes en accord avec les clubs voisins de la zone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850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6BCB42-166A-49DC-A2EB-ABDA969A1F0B}"/>
              </a:ext>
            </a:extLst>
          </p:cNvPr>
          <p:cNvSpPr/>
          <p:nvPr/>
        </p:nvSpPr>
        <p:spPr>
          <a:xfrm>
            <a:off x="1566530" y="659011"/>
            <a:ext cx="905894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Commission Effectifs	</a:t>
            </a:r>
          </a:p>
          <a:p>
            <a:pPr marL="457200" marR="0" lvl="1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</a:t>
            </a: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</a:t>
            </a: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LES MOYENS et L’EVALUATION  ANNUELLE: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914400" marR="0" lvl="1" indent="-4572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srgbClr val="37373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Ils sont développés dans le cadre de la commission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D0A8FB-818C-4F47-A596-E5307EF4199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2C20A-8E73-4D4F-AFE1-2ED766BEC49C}" type="slidenum">
              <a:rPr kumimoji="0" lang="fr-F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948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1760</Words>
  <Application>Microsoft Office PowerPoint</Application>
  <PresentationFormat>Grand écran</PresentationFormat>
  <Paragraphs>261</Paragraphs>
  <Slides>31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7" baseType="lpstr">
      <vt:lpstr>Arial Narrow</vt:lpstr>
      <vt:lpstr>Calibri</vt:lpstr>
      <vt:lpstr>Georgia</vt:lpstr>
      <vt:lpstr>Trebuchet MS</vt:lpstr>
      <vt:lpstr>Wingdings</vt:lpstr>
      <vt:lpstr>Sillage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 Ghesquière</dc:creator>
  <cp:lastModifiedBy>Michel Ghesquière</cp:lastModifiedBy>
  <cp:revision>1</cp:revision>
  <dcterms:created xsi:type="dcterms:W3CDTF">2022-02-09T09:00:02Z</dcterms:created>
  <dcterms:modified xsi:type="dcterms:W3CDTF">2022-02-09T09:01:11Z</dcterms:modified>
</cp:coreProperties>
</file>