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21" r:id="rId2"/>
    <p:sldId id="381" r:id="rId3"/>
    <p:sldId id="387" r:id="rId4"/>
    <p:sldId id="383" r:id="rId5"/>
    <p:sldId id="389" r:id="rId6"/>
    <p:sldId id="427" r:id="rId7"/>
    <p:sldId id="391" r:id="rId8"/>
    <p:sldId id="395" r:id="rId9"/>
    <p:sldId id="425" r:id="rId10"/>
    <p:sldId id="424" r:id="rId11"/>
    <p:sldId id="399" r:id="rId12"/>
    <p:sldId id="400" r:id="rId13"/>
    <p:sldId id="429" r:id="rId14"/>
    <p:sldId id="404" r:id="rId15"/>
    <p:sldId id="406" r:id="rId16"/>
    <p:sldId id="407" r:id="rId17"/>
    <p:sldId id="408" r:id="rId18"/>
    <p:sldId id="411" r:id="rId19"/>
    <p:sldId id="410" r:id="rId20"/>
    <p:sldId id="433" r:id="rId21"/>
    <p:sldId id="418" r:id="rId22"/>
    <p:sldId id="431" r:id="rId23"/>
    <p:sldId id="412" r:id="rId24"/>
    <p:sldId id="414" r:id="rId25"/>
    <p:sldId id="416" r:id="rId26"/>
    <p:sldId id="419" r:id="rId27"/>
    <p:sldId id="432" r:id="rId28"/>
    <p:sldId id="417" r:id="rId29"/>
    <p:sldId id="422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y gilles" initials="cg" lastIdx="1" clrIdx="0">
    <p:extLst>
      <p:ext uri="{19B8F6BF-5375-455C-9EA6-DF929625EA0E}">
        <p15:presenceInfo xmlns:p15="http://schemas.microsoft.com/office/powerpoint/2012/main" userId="3feedc0a4daede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FD9"/>
    <a:srgbClr val="EC9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374" y="72"/>
      </p:cViewPr>
      <p:guideLst>
        <p:guide orient="horz" pos="2092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CC782-AB5B-4E2C-A3EA-185C56B0BC60}" type="datetimeFigureOut">
              <a:rPr lang="fr-FR" smtClean="0"/>
              <a:t>06/09/2020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3CE2D-0F03-4D88-B3DA-2F40CA92A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82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9C82-270F-422A-94B6-620930E77240}" type="datetime1">
              <a:rPr lang="fr-FR" smtClean="0"/>
              <a:t>06/09/2020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05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4E52-3F72-4CDF-AD66-47940877718E}" type="datetime1">
              <a:rPr lang="fr-FR" smtClean="0"/>
              <a:t>06/09/2020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814-2764-4750-B727-A4A9FE95EB8D}" type="datetime1">
              <a:rPr lang="fr-FR" smtClean="0"/>
              <a:t>06/09/2020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8560-2C72-459A-BEDF-09007D8C7491}" type="datetime1">
              <a:rPr lang="fr-FR" smtClean="0"/>
              <a:t>06/09/2020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02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88B6-3236-4734-A53F-D9BA9DA7FB14}" type="datetime1">
              <a:rPr lang="fr-FR" smtClean="0"/>
              <a:t>06/09/2020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60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85E5-A338-4AD7-A069-BC754680BFE7}" type="datetime1">
              <a:rPr lang="fr-FR" smtClean="0"/>
              <a:t>06/09/2020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2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30FC5-BF4F-407D-B1F2-E4CFA2A4C850}" type="datetime1">
              <a:rPr lang="fr-FR" smtClean="0"/>
              <a:t>06/09/2020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38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832A-B106-4959-A49D-22F55E94B01A}" type="datetime1">
              <a:rPr lang="fr-FR" smtClean="0"/>
              <a:t>06/09/2020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05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76B2-DEAD-4A48-AB34-3E1D69922BDB}" type="datetime1">
              <a:rPr lang="fr-FR" smtClean="0"/>
              <a:t>06/09/2020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5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6DDF-C1DE-4FDA-80C0-977A18B0C6AA}" type="datetime1">
              <a:rPr lang="fr-FR" smtClean="0"/>
              <a:t>06/09/2020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94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357B-C009-487B-89E4-3826B3FCCBA0}" type="datetime1">
              <a:rPr lang="fr-FR" smtClean="0"/>
              <a:t>06/09/2020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31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8000">
              <a:schemeClr val="bg1">
                <a:lumMod val="85000"/>
                <a:alpha val="58000"/>
              </a:schemeClr>
            </a:gs>
            <a:gs pos="83000">
              <a:schemeClr val="bg2">
                <a:alpha val="33000"/>
                <a:lumMod val="89000"/>
              </a:schemeClr>
            </a:gs>
            <a:gs pos="100000">
              <a:schemeClr val="bg2">
                <a:lumMod val="90000"/>
                <a:alpha val="44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59504-0046-433D-ABEE-239454D400F9}" type="datetime1">
              <a:rPr lang="fr-FR" smtClean="0"/>
              <a:t>06/09/2020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94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7A0EB796-A280-456B-95F0-C357181914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002" y="1849266"/>
            <a:ext cx="3562871" cy="237524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D111C198-53A4-44AF-A1F1-32FD7F2255AB}"/>
              </a:ext>
            </a:extLst>
          </p:cNvPr>
          <p:cNvSpPr txBox="1"/>
          <p:nvPr/>
        </p:nvSpPr>
        <p:spPr>
          <a:xfrm>
            <a:off x="1416622" y="4538582"/>
            <a:ext cx="64536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 Plan de Leadership du District 2020 – 2022</a:t>
            </a:r>
          </a:p>
          <a:p>
            <a:pPr algn="ctr"/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Jean-Marie LATASTE – Jean ABOUDARAM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District 1690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AC0BA7E2-134C-4F4A-A8AE-F3D33115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</a:t>
            </a:fld>
            <a:endParaRPr lang="fr-FR"/>
          </a:p>
        </p:txBody>
      </p:sp>
      <p:pic>
        <p:nvPicPr>
          <p:cNvPr id="7" name="Image 6" descr="C:\Users\Perso\Desktop\Rotary\gouvernorat 2020-2021\LOGO T2021FR_Lockup_PMS-C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46" y="548680"/>
            <a:ext cx="57607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221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Fondation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Augmenter le nombre de clubs qui contribuent à 100 dollars par membre, soit 5 clubs de plus par an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Augmenter les dons en faveur de la Polio de 7.000 euros  à </a:t>
            </a:r>
            <a:r>
              <a:rPr lang="fr-FR" sz="2400" b="1" i="1" dirty="0" smtClean="0">
                <a:latin typeface="Arial Narrow" panose="020B0606020202030204" pitchFamily="34" charset="0"/>
              </a:rPr>
              <a:t>	15.000 </a:t>
            </a:r>
            <a:r>
              <a:rPr lang="fr-FR" sz="2400" b="1" i="1" dirty="0">
                <a:latin typeface="Arial Narrow" panose="020B0606020202030204" pitchFamily="34" charset="0"/>
              </a:rPr>
              <a:t>€ par an sur le district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Trouver six donateurs majeurs (10.000 dollars) dans les 3 ans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Passer de 2 à 3 subventions mondiales par an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Réaliser une bourse d’études dans les 3 ans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10</a:t>
            </a:fld>
            <a:endParaRPr lang="fr-FR" dirty="0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761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Fondation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Présenter une candidature pour un des Centres pour la Paix dans les 3 ans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Augmenter les échanges sur les Fonds de Subvention entre les Districts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Atteindre une demande de subvention de district par la moitié de nos clubs Rotary dans les 3 ans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Créer une association Ryactions dans les 3 ans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11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70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Fondation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12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085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-1" y="507603"/>
            <a:ext cx="924790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Professionnelle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 smtClean="0">
                <a:latin typeface="Arial Narrow" panose="020B0606020202030204" pitchFamily="34" charset="0"/>
              </a:rPr>
              <a:t>Suite à la crise du Covid-19 :									Soutenir </a:t>
            </a:r>
            <a:r>
              <a:rPr lang="fr-FR" sz="2400" b="1" i="1" dirty="0">
                <a:latin typeface="Arial Narrow" panose="020B0606020202030204" pitchFamily="34" charset="0"/>
              </a:rPr>
              <a:t>les entreprises </a:t>
            </a:r>
            <a:r>
              <a:rPr lang="fr-FR" sz="2400" b="1" i="1" dirty="0" smtClean="0">
                <a:latin typeface="Arial Narrow" panose="020B0606020202030204" pitchFamily="34" charset="0"/>
              </a:rPr>
              <a:t>en développant </a:t>
            </a:r>
            <a:r>
              <a:rPr lang="fr-FR" sz="2400" b="1" i="1" dirty="0">
                <a:latin typeface="Arial Narrow" panose="020B0606020202030204" pitchFamily="34" charset="0"/>
              </a:rPr>
              <a:t>l’action </a:t>
            </a:r>
            <a:r>
              <a:rPr lang="fr-FR" sz="2400" b="1" i="1" dirty="0" smtClean="0">
                <a:latin typeface="Arial Narrow" panose="020B0606020202030204" pitchFamily="34" charset="0"/>
              </a:rPr>
              <a:t>Rebondir	      	Encourager l’insertion des jeunes notamment par l’apprentissage 		</a:t>
            </a:r>
            <a:endParaRPr lang="fr-FR" sz="2400" b="1" i="1" dirty="0"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Agir pour que dans les trois ans, 50% des clubs mettent en place une action  favorisant l’insertion professionnelle : stage en entreprises,  tutorat avec les lycées, forums des métiers…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30% des clubs participent, dans les 3 ans, aux récompenses professionnelles du district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la promotion, chaque année, du RYLA  et de l’IRL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4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13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5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333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 Professionnelle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14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853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Banque Alimentaire : synthétiser les méthodes d’organisation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Environnement : créer un défi du district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Espoir en Tête : Vendre 8.000 places sur 40 salles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Illettrisme : augmenter de 2 nouvelles villes par an la participation à la dictée nationale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15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25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Jetons le Cancer : implanter cette nouvelle action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Mon Sang Pour Les Autres : +2 villes par an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Neurodon : Reprendre la main sur tous les magasins Carrefour du district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Shelter Box : </a:t>
            </a:r>
            <a:r>
              <a:rPr lang="fr-FR" sz="28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  mise en stock d’une box (abris et matériels d’urgence) par zone ADG</a:t>
            </a:r>
            <a:endParaRPr lang="fr-FR" sz="28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16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003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Prix Servir : Remonter vers le district les actions réalisées afin qu’elles soient primées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Programmes Jeunesse :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L’Interact : créer un club par an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Le Rotaract : créer un club par an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latin typeface="Arial Narrow" panose="020B0606020202030204" pitchFamily="34" charset="0"/>
              </a:rPr>
              <a:t>   </a:t>
            </a:r>
            <a:r>
              <a:rPr lang="fr-FR" sz="2800" b="1" i="1" dirty="0" smtClean="0">
                <a:latin typeface="Arial Narrow" panose="020B0606020202030204" pitchFamily="34" charset="0"/>
              </a:rPr>
              <a:t>Développer le </a:t>
            </a:r>
            <a:r>
              <a:rPr lang="fr-FR" sz="2800" b="1" i="1" dirty="0">
                <a:latin typeface="Arial Narrow" panose="020B0606020202030204" pitchFamily="34" charset="0"/>
              </a:rPr>
              <a:t>Ryla pour que chaque club </a:t>
            </a:r>
            <a:r>
              <a:rPr lang="fr-FR" sz="2800" b="1" i="1" dirty="0" smtClean="0">
                <a:latin typeface="Arial Narrow" panose="020B0606020202030204" pitchFamily="34" charset="0"/>
              </a:rPr>
              <a:t>participe</a:t>
            </a:r>
            <a:endParaRPr lang="fr-FR" sz="2800" b="1" i="1" dirty="0"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17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655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Programmes Jeunesse (suite):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Bourses Sabourin : financement, si possible, d’une </a:t>
            </a:r>
            <a:r>
              <a:rPr lang="fr-FR" sz="2800" b="1" i="1" dirty="0">
                <a:latin typeface="Arial Narrow" panose="020B0606020202030204" pitchFamily="34" charset="0"/>
              </a:rPr>
              <a:t>dizaine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</a:t>
            </a:r>
            <a:r>
              <a:rPr lang="fr-FR" sz="28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de dossiers par an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Développer les stages en entreprise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Poursuivre les Projets Jeunes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18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350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(suite):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Créer un fichier des Bénéficiaires du Rotary, leur adresser une lettre d’information annuelle et les inviter à une manifestation du district </a:t>
            </a:r>
            <a:endParaRPr lang="fr-FR" sz="2800" b="1" i="1" dirty="0" smtClean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 smtClean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19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943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Notre Vision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Ensemble, nous voyons un monde où les gens se rassemblent et passent à l’action pour apporter  </a:t>
            </a:r>
            <a:r>
              <a:rPr lang="fr-FR" sz="36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un </a:t>
            </a:r>
            <a:r>
              <a:rPr lang="fr-FR" sz="36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changement dans le monde, dans leur communauté et </a:t>
            </a:r>
            <a:r>
              <a:rPr lang="fr-FR" sz="36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en </a:t>
            </a:r>
            <a:r>
              <a:rPr lang="fr-FR" sz="36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eux-mêmes.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379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Action d’Intérêt Public</a:t>
            </a:r>
            <a:endParaRPr lang="fr-FR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20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884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Student Exchange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Accueillir 45 jeunes en échanges longs par an </a:t>
            </a:r>
            <a:r>
              <a:rPr lang="fr-FR" sz="2800" b="1" i="1" dirty="0">
                <a:latin typeface="Arial Narrow" panose="020B0606020202030204" pitchFamily="34" charset="0"/>
              </a:rPr>
              <a:t>(hors année de pandémie) et consolider la Gouvernance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Développer les moyens notamment avec les CIP afin de pouvoir répondre à la trentaine de demandes d’échanges courts annuels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ARYM : continuer à organiser un camp par année </a:t>
            </a:r>
            <a:r>
              <a:rPr lang="fr-FR" sz="2800" b="1" i="1" dirty="0">
                <a:latin typeface="Arial Narrow" panose="020B0606020202030204" pitchFamily="34" charset="0"/>
              </a:rPr>
              <a:t>hors année de pandémie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21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931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Student Exchange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22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691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Internationale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que 75% des clubs Rotary désignent un responsable dans les 3 ans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en sorte que 95% des clubs Rotary du district aient un club contact dans les 3 ans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Contribuer en lien avec le Student Exchange à satisfaire la trentaine de demandes annuelles familiaux d’été  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23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81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Internationale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Agir pour que 20% des clubs participent à la Convention Internationale du Rotary lorsqu’elle se déroulera en Europe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24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255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Communication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Augmenter la connaissance par les rotariens des actions développées par les commissions et par les clubs				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Augmenter la notoriété externe du Rotary en s’appuyant sur les actions sensibles à la Jeunesse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25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576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Communication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 :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Mettre en place une communication du district sur les actions répondant aux orientations de chaque Gouvernorat </a:t>
            </a:r>
            <a:r>
              <a:rPr lang="fr-FR" sz="2800" b="1" i="1" dirty="0" smtClean="0">
                <a:latin typeface="Arial Narrow" panose="020B0606020202030204" pitchFamily="34" charset="0"/>
              </a:rPr>
              <a:t>en lien avec celles du Pdt du RI</a:t>
            </a:r>
            <a:endParaRPr lang="fr-FR" sz="2800" b="1" i="1" dirty="0"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Former les responsables communication des clubs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Faire en sorte que le site RCMS du district et des clubs soient utilisés par la majorité des clubs   </a:t>
            </a:r>
            <a:endParaRPr lang="fr-FR" sz="2800" b="1" i="1" strike="sngStrike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endParaRPr lang="fr-FR" sz="2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26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87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Communication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27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774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Formation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Mettre en place des formations pour les présidents élus et pour leurs équipes dans le but qu’ils disposent, à leur issue, d’un plan d’action pour leur année via Rotary club Central et d’un tutoriel pour leur année de présidence</a:t>
            </a:r>
            <a:r>
              <a:rPr lang="fr-FR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Mettre en œuvre  des formations comportementales en développant le Leadership par le RYLA et l’IRL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28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1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Formation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29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39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Valeurs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La Camaraderie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L’Intégrité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La Diversité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Le Leadership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Servir d’abord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3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48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Objectifs 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Accroître nos effectifs en développant nos actions en faveur de la Jeunesse tournées vers les </a:t>
            </a:r>
            <a:r>
              <a:rPr lang="fr-FR" sz="28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7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axes stratégiques du </a:t>
            </a:r>
            <a:r>
              <a:rPr lang="fr-FR" sz="28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Rotary</a:t>
            </a: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Mettre en avant :												Les actions en faveur du développement durable		</a:t>
            </a:r>
            <a:r>
              <a:rPr lang="fr-FR" sz="2800" b="1" i="1" dirty="0" smtClean="0">
                <a:latin typeface="Arial Narrow" panose="020B0606020202030204" pitchFamily="34" charset="0"/>
              </a:rPr>
              <a:t>L’action Rebondir</a:t>
            </a:r>
            <a:r>
              <a:rPr lang="fr-FR" sz="2800" b="1" i="1" dirty="0">
                <a:latin typeface="Arial Narrow" panose="020B0606020202030204" pitchFamily="34" charset="0"/>
              </a:rPr>
              <a:t>, l’insertion </a:t>
            </a:r>
            <a:r>
              <a:rPr lang="fr-FR" sz="2800" b="1" i="1" dirty="0" smtClean="0">
                <a:latin typeface="Arial Narrow" panose="020B0606020202030204" pitchFamily="34" charset="0"/>
              </a:rPr>
              <a:t>professionnelle	 </a:t>
            </a:r>
            <a:r>
              <a:rPr lang="fr-FR" sz="2800" b="1" i="1" dirty="0">
                <a:latin typeface="Arial Narrow" panose="020B0606020202030204" pitchFamily="34" charset="0"/>
              </a:rPr>
              <a:t>		Et la lutte contre les virus Covid-Polio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4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971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Objectifs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Accroître notre capacité d’adaptation en construisant une culture basée sur la recherche, l’innovation et la volonté de prendre des risques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Promouvoir les actions  </a:t>
            </a:r>
            <a:r>
              <a:rPr lang="fr-FR" sz="2800" b="1" i="1" dirty="0">
                <a:latin typeface="Arial Narrow" panose="020B0606020202030204" pitchFamily="34" charset="0"/>
              </a:rPr>
              <a:t>des clubs et des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interclubs pour que se crée une culture d’entraide et d’actions communes dans toutes les zones du district</a:t>
            </a:r>
            <a:endParaRPr lang="fr-FR" sz="14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Promouvoir l’image du Rotary auprès des médias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5</a:t>
            </a:fld>
            <a:endParaRPr lang="fr-FR" dirty="0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816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Objectifs 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4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Proposer aux clubs Rotary et Rotaract des moyens de réaliser leurs actions par la mise à disposition des commissions du district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6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584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85060" y="165835"/>
            <a:ext cx="90589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endParaRPr lang="fr-FR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	Commission Effectifs</a:t>
            </a:r>
            <a:r>
              <a:rPr lang="fr-F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		</a:t>
            </a: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Quatre</a:t>
            </a:r>
            <a:r>
              <a:rPr lang="fr-FR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OBJECTIFS :</a:t>
            </a:r>
            <a:endParaRPr lang="fr-FR" sz="20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FIDELISER : 												</a:t>
            </a:r>
            <a:r>
              <a:rPr lang="fr-FR" sz="2800" b="1" i="1" dirty="0">
                <a:latin typeface="Arial Narrow" panose="020B0606020202030204" pitchFamily="34" charset="0"/>
              </a:rPr>
              <a:t>	</a:t>
            </a:r>
            <a:r>
              <a:rPr lang="fr-FR" sz="2800" b="1" i="1" dirty="0" smtClean="0">
                <a:latin typeface="Arial Narrow" panose="020B0606020202030204" pitchFamily="34" charset="0"/>
              </a:rPr>
              <a:t>Construire</a:t>
            </a:r>
            <a:r>
              <a:rPr lang="fr-FR" sz="2800" b="1" i="1" dirty="0">
                <a:latin typeface="Arial Narrow" panose="020B0606020202030204" pitchFamily="34" charset="0"/>
              </a:rPr>
              <a:t>, dans chaque zone ADG, en lien avec les présidents, des objectifs de progression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RECRUTER : 											</a:t>
            </a:r>
            <a:r>
              <a:rPr lang="fr-FR" sz="2800" b="1" i="1" dirty="0" smtClean="0">
                <a:solidFill>
                  <a:srgbClr val="373737"/>
                </a:solidFill>
                <a:latin typeface="Arial Narrow" panose="020B0606020202030204" pitchFamily="34" charset="0"/>
              </a:rPr>
              <a:t> </a:t>
            </a:r>
            <a:r>
              <a:rPr lang="fr-FR" sz="2800" b="1" i="1" dirty="0" smtClean="0">
                <a:latin typeface="Arial Narrow" panose="020B0606020202030204" pitchFamily="34" charset="0"/>
              </a:rPr>
              <a:t>Augmenter nos effectifs annuels de 80 membres en  intégrant des jeunes professionnels, des rotaractiens et des bénéficiaires du Rotary de qualité adaptés aux clubs</a:t>
            </a: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7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939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Commission Effectifs	</a:t>
            </a:r>
          </a:p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SOUTENIR LES CLUBS EN MANQUE D’EFFECTIF :     	Détecter les signes avant-coureurs puis construire 	un plan d’action dans le temps  					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CRÉER DES CLUBS : 											Annuellement trois clubs Rotary et 4 clubs Satellite 	</a:t>
            </a: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8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850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Commission Effectifs	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	</a:t>
            </a: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 ANNUELLE: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9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94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965</Words>
  <Application>Microsoft Office PowerPoint</Application>
  <PresentationFormat>Affichage à l'écran (4:3)</PresentationFormat>
  <Paragraphs>195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cassy gilles</dc:creator>
  <cp:lastModifiedBy>Jean-Marie JM. LATASTE</cp:lastModifiedBy>
  <cp:revision>350</cp:revision>
  <dcterms:created xsi:type="dcterms:W3CDTF">2019-01-16T14:16:40Z</dcterms:created>
  <dcterms:modified xsi:type="dcterms:W3CDTF">2020-09-06T19:17:26Z</dcterms:modified>
</cp:coreProperties>
</file>