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676" r:id="rId3"/>
  </p:sldMasterIdLst>
  <p:notesMasterIdLst>
    <p:notesMasterId r:id="rId55"/>
  </p:notesMasterIdLst>
  <p:sldIdLst>
    <p:sldId id="257" r:id="rId4"/>
    <p:sldId id="256" r:id="rId5"/>
    <p:sldId id="258" r:id="rId6"/>
    <p:sldId id="259" r:id="rId7"/>
    <p:sldId id="260" r:id="rId8"/>
    <p:sldId id="261" r:id="rId9"/>
    <p:sldId id="262" r:id="rId10"/>
    <p:sldId id="305" r:id="rId11"/>
    <p:sldId id="263" r:id="rId12"/>
    <p:sldId id="264" r:id="rId13"/>
    <p:sldId id="265" r:id="rId14"/>
    <p:sldId id="304" r:id="rId15"/>
    <p:sldId id="266" r:id="rId16"/>
    <p:sldId id="267" r:id="rId17"/>
    <p:sldId id="268" r:id="rId18"/>
    <p:sldId id="269" r:id="rId19"/>
    <p:sldId id="308" r:id="rId20"/>
    <p:sldId id="270" r:id="rId21"/>
    <p:sldId id="271" r:id="rId22"/>
    <p:sldId id="272" r:id="rId23"/>
    <p:sldId id="273" r:id="rId24"/>
    <p:sldId id="274" r:id="rId25"/>
    <p:sldId id="306" r:id="rId26"/>
    <p:sldId id="275" r:id="rId27"/>
    <p:sldId id="276" r:id="rId28"/>
    <p:sldId id="277" r:id="rId29"/>
    <p:sldId id="278" r:id="rId30"/>
    <p:sldId id="279" r:id="rId31"/>
    <p:sldId id="309" r:id="rId32"/>
    <p:sldId id="316" r:id="rId33"/>
    <p:sldId id="317" r:id="rId34"/>
    <p:sldId id="313" r:id="rId35"/>
    <p:sldId id="315" r:id="rId36"/>
    <p:sldId id="314" r:id="rId37"/>
    <p:sldId id="281" r:id="rId38"/>
    <p:sldId id="303" r:id="rId39"/>
    <p:sldId id="283" r:id="rId40"/>
    <p:sldId id="284" r:id="rId41"/>
    <p:sldId id="286" r:id="rId42"/>
    <p:sldId id="307" r:id="rId43"/>
    <p:sldId id="285" r:id="rId44"/>
    <p:sldId id="287" r:id="rId45"/>
    <p:sldId id="288" r:id="rId46"/>
    <p:sldId id="289" r:id="rId47"/>
    <p:sldId id="298" r:id="rId48"/>
    <p:sldId id="292" r:id="rId49"/>
    <p:sldId id="293" r:id="rId50"/>
    <p:sldId id="312" r:id="rId51"/>
    <p:sldId id="294" r:id="rId52"/>
    <p:sldId id="295" r:id="rId53"/>
    <p:sldId id="296" r:id="rId5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78BB1-CC23-4099-B604-1CCBABAF3C9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fr-FR"/>
        </a:p>
      </dgm:t>
    </dgm:pt>
    <dgm:pt modelId="{81641B19-CF7A-4D29-B9BF-949D6E588F54}">
      <dgm:prSet phldrT="[Texte]"/>
      <dgm:spPr>
        <a:solidFill>
          <a:srgbClr val="0070C0"/>
        </a:solidFill>
      </dgm:spPr>
      <dgm:t>
        <a:bodyPr/>
        <a:lstStyle/>
        <a:p>
          <a:r>
            <a:rPr lang="fr-FR" b="1" dirty="0">
              <a:solidFill>
                <a:srgbClr val="FF0000"/>
              </a:solidFill>
            </a:rPr>
            <a:t>AFD</a:t>
          </a:r>
        </a:p>
      </dgm:t>
    </dgm:pt>
    <dgm:pt modelId="{21D5A7FD-8C73-45FE-8691-1DF864E680BD}" type="parTrans" cxnId="{5849A61D-4FC4-4B8D-86EB-A9CF5EFFA5DB}">
      <dgm:prSet/>
      <dgm:spPr/>
      <dgm:t>
        <a:bodyPr/>
        <a:lstStyle/>
        <a:p>
          <a:endParaRPr lang="fr-FR"/>
        </a:p>
      </dgm:t>
    </dgm:pt>
    <dgm:pt modelId="{41629AFD-DF24-4E07-BAEF-F995B9D45BE7}" type="sibTrans" cxnId="{5849A61D-4FC4-4B8D-86EB-A9CF5EFFA5DB}">
      <dgm:prSet/>
      <dgm:spPr/>
      <dgm:t>
        <a:bodyPr/>
        <a:lstStyle/>
        <a:p>
          <a:endParaRPr lang="fr-FR"/>
        </a:p>
      </dgm:t>
    </dgm:pt>
    <dgm:pt modelId="{3EED4662-3D18-461C-9CDA-0534DFE48D91}">
      <dgm:prSet phldrT="[Texte]"/>
      <dgm:spPr/>
      <dgm:t>
        <a:bodyPr/>
        <a:lstStyle/>
        <a:p>
          <a:r>
            <a:rPr lang="fr-FR" b="1" dirty="0">
              <a:solidFill>
                <a:schemeClr val="bg2">
                  <a:lumMod val="20000"/>
                  <a:lumOff val="80000"/>
                </a:schemeClr>
              </a:solidFill>
              <a:latin typeface="Arial Narrow" pitchFamily="34" charset="0"/>
            </a:rPr>
            <a:t>Présentiel/distanciel</a:t>
          </a:r>
        </a:p>
        <a:p>
          <a:r>
            <a:rPr lang="fr-FR" b="1" dirty="0">
              <a:solidFill>
                <a:schemeClr val="bg2">
                  <a:lumMod val="20000"/>
                  <a:lumOff val="80000"/>
                </a:schemeClr>
              </a:solidFill>
              <a:latin typeface="Arial Narrow" pitchFamily="34" charset="0"/>
            </a:rPr>
            <a:t>PRESENTER ENJEUX/ACTIONS DE CHAQUE COMMISSION</a:t>
          </a:r>
        </a:p>
        <a:p>
          <a:r>
            <a:rPr lang="fr-FR" b="1" dirty="0">
              <a:solidFill>
                <a:schemeClr val="bg2">
                  <a:lumMod val="20000"/>
                  <a:lumOff val="80000"/>
                </a:schemeClr>
              </a:solidFill>
              <a:latin typeface="Arial Narrow" pitchFamily="34" charset="0"/>
            </a:rPr>
            <a:t>PREPARER PLAN LEADERSHIP DU CLUB</a:t>
          </a:r>
        </a:p>
        <a:p>
          <a:endParaRPr lang="fr-FR" b="1" dirty="0">
            <a:solidFill>
              <a:schemeClr val="bg2">
                <a:lumMod val="20000"/>
                <a:lumOff val="80000"/>
              </a:schemeClr>
            </a:solidFill>
            <a:latin typeface="Arial Narrow" pitchFamily="34" charset="0"/>
          </a:endParaRPr>
        </a:p>
      </dgm:t>
    </dgm:pt>
    <dgm:pt modelId="{A347157A-C52F-41AE-8844-4E92380862E4}" type="parTrans" cxnId="{09007779-CE93-47E8-BF92-98C3C40B120C}">
      <dgm:prSet/>
      <dgm:spPr/>
      <dgm:t>
        <a:bodyPr/>
        <a:lstStyle/>
        <a:p>
          <a:endParaRPr lang="fr-FR"/>
        </a:p>
      </dgm:t>
    </dgm:pt>
    <dgm:pt modelId="{B326EAF8-DE52-4878-8933-5D12ADFA5E7D}" type="sibTrans" cxnId="{09007779-CE93-47E8-BF92-98C3C40B120C}">
      <dgm:prSet/>
      <dgm:spPr/>
      <dgm:t>
        <a:bodyPr/>
        <a:lstStyle/>
        <a:p>
          <a:endParaRPr lang="fr-FR"/>
        </a:p>
      </dgm:t>
    </dgm:pt>
    <dgm:pt modelId="{353F4DC1-C8CD-4836-8B77-E187F9E0781B}">
      <dgm:prSet phldrT="[Texte]"/>
      <dgm:spPr>
        <a:solidFill>
          <a:srgbClr val="FFC000"/>
        </a:solidFill>
      </dgm:spPr>
      <dgm:t>
        <a:bodyPr/>
        <a:lstStyle/>
        <a:p>
          <a:r>
            <a:rPr lang="fr-FR" b="1" dirty="0">
              <a:solidFill>
                <a:srgbClr val="FF0000"/>
              </a:solidFill>
            </a:rPr>
            <a:t>SFPE</a:t>
          </a:r>
        </a:p>
      </dgm:t>
    </dgm:pt>
    <dgm:pt modelId="{A1379A4A-8391-4381-AA88-5A424F912C25}" type="parTrans" cxnId="{121C5BC9-2972-4E94-9381-56C509AC9CC6}">
      <dgm:prSet/>
      <dgm:spPr/>
      <dgm:t>
        <a:bodyPr/>
        <a:lstStyle/>
        <a:p>
          <a:endParaRPr lang="fr-FR"/>
        </a:p>
      </dgm:t>
    </dgm:pt>
    <dgm:pt modelId="{2CBB9E86-45A0-4607-9190-729228891591}" type="sibTrans" cxnId="{121C5BC9-2972-4E94-9381-56C509AC9CC6}">
      <dgm:prSet/>
      <dgm:spPr/>
      <dgm:t>
        <a:bodyPr/>
        <a:lstStyle/>
        <a:p>
          <a:endParaRPr lang="fr-FR"/>
        </a:p>
      </dgm:t>
    </dgm:pt>
    <dgm:pt modelId="{5869578B-25DD-4751-9F55-D883EE3CABDB}">
      <dgm:prSet phldrT="[Texte]"/>
      <dgm:spPr/>
      <dgm:t>
        <a:bodyPr/>
        <a:lstStyle/>
        <a:p>
          <a:r>
            <a:rPr lang="fr-FR" b="1" dirty="0">
              <a:solidFill>
                <a:schemeClr val="bg2">
                  <a:lumMod val="20000"/>
                  <a:lumOff val="80000"/>
                </a:schemeClr>
              </a:solidFill>
              <a:latin typeface="Arial Narrow" pitchFamily="34" charset="0"/>
            </a:rPr>
            <a:t>Présentiel samedi 25 mars</a:t>
          </a:r>
        </a:p>
        <a:p>
          <a:endParaRPr lang="fr-FR" b="1" dirty="0">
            <a:solidFill>
              <a:schemeClr val="bg2">
                <a:lumMod val="20000"/>
                <a:lumOff val="80000"/>
              </a:schemeClr>
            </a:solidFill>
            <a:latin typeface="Arial Narrow" pitchFamily="34" charset="0"/>
          </a:endParaRPr>
        </a:p>
        <a:p>
          <a:r>
            <a:rPr lang="fr-FR" b="1" dirty="0">
              <a:solidFill>
                <a:schemeClr val="bg2">
                  <a:lumMod val="20000"/>
                  <a:lumOff val="80000"/>
                </a:schemeClr>
              </a:solidFill>
              <a:latin typeface="Arial Narrow" pitchFamily="34" charset="0"/>
            </a:rPr>
            <a:t>REUSSIR SON ANNEE DE PRESIDENCE</a:t>
          </a:r>
        </a:p>
        <a:p>
          <a:r>
            <a:rPr lang="fr-FR" b="1" dirty="0">
              <a:solidFill>
                <a:schemeClr val="bg2">
                  <a:lumMod val="20000"/>
                  <a:lumOff val="80000"/>
                </a:schemeClr>
              </a:solidFill>
              <a:latin typeface="Arial Narrow" pitchFamily="34" charset="0"/>
            </a:rPr>
            <a:t>RI ET FONDATION</a:t>
          </a:r>
        </a:p>
        <a:p>
          <a:r>
            <a:rPr lang="fr-FR" b="1" dirty="0">
              <a:solidFill>
                <a:schemeClr val="bg2">
                  <a:lumMod val="20000"/>
                  <a:lumOff val="80000"/>
                </a:schemeClr>
              </a:solidFill>
              <a:latin typeface="Arial Narrow" pitchFamily="34" charset="0"/>
            </a:rPr>
            <a:t>GERER LES CONFLITS</a:t>
          </a:r>
        </a:p>
        <a:p>
          <a:endParaRPr lang="fr-FR" b="1" dirty="0">
            <a:solidFill>
              <a:schemeClr val="bg2">
                <a:lumMod val="20000"/>
                <a:lumOff val="80000"/>
              </a:schemeClr>
            </a:solidFill>
            <a:latin typeface="Arial Narrow" pitchFamily="34" charset="0"/>
          </a:endParaRPr>
        </a:p>
        <a:p>
          <a:endParaRPr lang="fr-FR" b="1" dirty="0">
            <a:solidFill>
              <a:schemeClr val="bg2">
                <a:lumMod val="20000"/>
                <a:lumOff val="80000"/>
              </a:schemeClr>
            </a:solidFill>
            <a:latin typeface="Arial Narrow" pitchFamily="34" charset="0"/>
          </a:endParaRPr>
        </a:p>
        <a:p>
          <a:r>
            <a:rPr lang="fr-FR" b="1" dirty="0">
              <a:solidFill>
                <a:schemeClr val="bg2">
                  <a:lumMod val="20000"/>
                  <a:lumOff val="80000"/>
                </a:schemeClr>
              </a:solidFill>
              <a:latin typeface="Arial Narrow" pitchFamily="34" charset="0"/>
            </a:rPr>
            <a:t>Présidents clubs élus</a:t>
          </a:r>
        </a:p>
        <a:p>
          <a:endParaRPr lang="fr-FR" b="1" dirty="0">
            <a:solidFill>
              <a:schemeClr val="bg2">
                <a:lumMod val="20000"/>
                <a:lumOff val="80000"/>
              </a:schemeClr>
            </a:solidFill>
            <a:latin typeface="Arial Narrow" pitchFamily="34" charset="0"/>
          </a:endParaRPr>
        </a:p>
        <a:p>
          <a:r>
            <a:rPr lang="fr-FR" b="1" dirty="0">
              <a:solidFill>
                <a:schemeClr val="bg2">
                  <a:lumMod val="20000"/>
                  <a:lumOff val="80000"/>
                </a:schemeClr>
              </a:solidFill>
              <a:latin typeface="Arial Narrow" pitchFamily="34" charset="0"/>
            </a:rPr>
            <a:t>3 ateliers animés par past gouverneur, ADG, président commission district</a:t>
          </a:r>
        </a:p>
      </dgm:t>
    </dgm:pt>
    <dgm:pt modelId="{D3B2C76E-2EFB-4601-A7BC-F8E363E5D9FA}" type="parTrans" cxnId="{89E3D343-06DA-4E93-8FEF-48B2B19D9A1C}">
      <dgm:prSet/>
      <dgm:spPr/>
      <dgm:t>
        <a:bodyPr/>
        <a:lstStyle/>
        <a:p>
          <a:endParaRPr lang="fr-FR"/>
        </a:p>
      </dgm:t>
    </dgm:pt>
    <dgm:pt modelId="{05896740-6B4D-4067-8600-61AB2FF8657F}" type="sibTrans" cxnId="{89E3D343-06DA-4E93-8FEF-48B2B19D9A1C}">
      <dgm:prSet/>
      <dgm:spPr/>
      <dgm:t>
        <a:bodyPr/>
        <a:lstStyle/>
        <a:p>
          <a:endParaRPr lang="fr-FR"/>
        </a:p>
      </dgm:t>
    </dgm:pt>
    <dgm:pt modelId="{6DBEBD09-7E2B-48D6-A04F-27EA2DD086CE}">
      <dgm:prSet phldrT="[Texte]"/>
      <dgm:spPr>
        <a:solidFill>
          <a:schemeClr val="accent6">
            <a:lumMod val="75000"/>
          </a:schemeClr>
        </a:solidFill>
        <a:ln>
          <a:solidFill>
            <a:srgbClr val="BEC761"/>
          </a:solidFill>
        </a:ln>
      </dgm:spPr>
      <dgm:t>
        <a:bodyPr/>
        <a:lstStyle/>
        <a:p>
          <a:r>
            <a:rPr lang="fr-FR" b="1" dirty="0">
              <a:solidFill>
                <a:srgbClr val="FF0000"/>
              </a:solidFill>
            </a:rPr>
            <a:t>REUNIONS COMMISSIONS/CLUB</a:t>
          </a:r>
        </a:p>
      </dgm:t>
    </dgm:pt>
    <dgm:pt modelId="{6ADF7803-C673-4D18-B922-0DDBC8360832}" type="parTrans" cxnId="{E690030F-DE76-47AE-92D9-4CB4E3FA959D}">
      <dgm:prSet/>
      <dgm:spPr/>
      <dgm:t>
        <a:bodyPr/>
        <a:lstStyle/>
        <a:p>
          <a:endParaRPr lang="fr-FR"/>
        </a:p>
      </dgm:t>
    </dgm:pt>
    <dgm:pt modelId="{263EFA4C-C562-4B98-BF88-82A5A3572C87}" type="sibTrans" cxnId="{E690030F-DE76-47AE-92D9-4CB4E3FA959D}">
      <dgm:prSet/>
      <dgm:spPr/>
      <dgm:t>
        <a:bodyPr/>
        <a:lstStyle/>
        <a:p>
          <a:endParaRPr lang="fr-FR"/>
        </a:p>
      </dgm:t>
    </dgm:pt>
    <dgm:pt modelId="{E3EA6359-C870-4D23-A278-8C2B9ACF4B44}">
      <dgm:prSet phldrT="[Texte]"/>
      <dgm:spPr/>
      <dgm:t>
        <a:bodyPr/>
        <a:lstStyle/>
        <a:p>
          <a:r>
            <a:rPr lang="fr-FR" b="1" dirty="0">
              <a:solidFill>
                <a:schemeClr val="bg2">
                  <a:lumMod val="20000"/>
                  <a:lumOff val="80000"/>
                </a:schemeClr>
              </a:solidFill>
              <a:latin typeface="Arial Narrow" pitchFamily="34" charset="0"/>
            </a:rPr>
            <a:t>Présentiel/distanciel</a:t>
          </a:r>
        </a:p>
        <a:p>
          <a:endParaRPr lang="fr-FR" b="1" dirty="0">
            <a:solidFill>
              <a:schemeClr val="bg2">
                <a:lumMod val="20000"/>
                <a:lumOff val="80000"/>
              </a:schemeClr>
            </a:solidFill>
            <a:latin typeface="Arial Narrow" pitchFamily="34" charset="0"/>
          </a:endParaRPr>
        </a:p>
        <a:p>
          <a:r>
            <a:rPr lang="fr-FR" b="1" dirty="0">
              <a:solidFill>
                <a:schemeClr val="bg2">
                  <a:lumMod val="20000"/>
                  <a:lumOff val="80000"/>
                </a:schemeClr>
              </a:solidFill>
              <a:latin typeface="Arial Narrow" pitchFamily="34" charset="0"/>
            </a:rPr>
            <a:t>FORMER LES CLUBS SUR DES SUJETS SPECIFIQUES</a:t>
          </a:r>
        </a:p>
        <a:p>
          <a:endParaRPr lang="fr-FR" b="1" dirty="0">
            <a:solidFill>
              <a:schemeClr val="bg2">
                <a:lumMod val="20000"/>
                <a:lumOff val="80000"/>
              </a:schemeClr>
            </a:solidFill>
            <a:latin typeface="Arial Narrow" pitchFamily="34" charset="0"/>
          </a:endParaRPr>
        </a:p>
        <a:p>
          <a:r>
            <a:rPr lang="fr-FR" b="1" dirty="0">
              <a:solidFill>
                <a:schemeClr val="bg2">
                  <a:lumMod val="20000"/>
                  <a:lumOff val="80000"/>
                </a:schemeClr>
              </a:solidFill>
              <a:latin typeface="Arial Narrow" pitchFamily="34" charset="0"/>
            </a:rPr>
            <a:t>Clubs</a:t>
          </a:r>
        </a:p>
        <a:p>
          <a:endParaRPr lang="fr-FR" b="1" dirty="0">
            <a:solidFill>
              <a:schemeClr val="bg2">
                <a:lumMod val="20000"/>
                <a:lumOff val="80000"/>
              </a:schemeClr>
            </a:solidFill>
            <a:latin typeface="Arial Narrow" pitchFamily="34" charset="0"/>
          </a:endParaRPr>
        </a:p>
        <a:p>
          <a:r>
            <a:rPr lang="fr-FR" b="1" dirty="0">
              <a:solidFill>
                <a:schemeClr val="bg2">
                  <a:lumMod val="20000"/>
                  <a:lumOff val="80000"/>
                </a:schemeClr>
              </a:solidFill>
              <a:latin typeface="Arial Narrow" pitchFamily="34" charset="0"/>
            </a:rPr>
            <a:t>Ateliers menés par les membres des commissions du district, thèmes en fonction des besoins exprimés par les clubs </a:t>
          </a:r>
        </a:p>
        <a:p>
          <a:endParaRPr lang="fr-FR" b="1" dirty="0">
            <a:solidFill>
              <a:schemeClr val="bg2">
                <a:lumMod val="20000"/>
                <a:lumOff val="80000"/>
              </a:schemeClr>
            </a:solidFill>
          </a:endParaRPr>
        </a:p>
      </dgm:t>
    </dgm:pt>
    <dgm:pt modelId="{21F38EA5-5ECD-4C42-B10F-84B450FB9C45}" type="parTrans" cxnId="{C20375FC-90D3-4096-9847-75DA18009586}">
      <dgm:prSet/>
      <dgm:spPr/>
      <dgm:t>
        <a:bodyPr/>
        <a:lstStyle/>
        <a:p>
          <a:endParaRPr lang="fr-FR"/>
        </a:p>
      </dgm:t>
    </dgm:pt>
    <dgm:pt modelId="{03D745B0-9045-4310-812D-A2046E41312B}" type="sibTrans" cxnId="{C20375FC-90D3-4096-9847-75DA18009586}">
      <dgm:prSet/>
      <dgm:spPr/>
      <dgm:t>
        <a:bodyPr/>
        <a:lstStyle/>
        <a:p>
          <a:endParaRPr lang="fr-FR"/>
        </a:p>
      </dgm:t>
    </dgm:pt>
    <dgm:pt modelId="{83B89AED-AD89-420C-B48D-50C15B233316}">
      <dgm:prSet phldrT="[Texte]"/>
      <dgm:spPr/>
      <dgm:t>
        <a:bodyPr/>
        <a:lstStyle/>
        <a:p>
          <a:r>
            <a:rPr lang="fr-FR" b="1" dirty="0">
              <a:solidFill>
                <a:schemeClr val="bg2">
                  <a:lumMod val="20000"/>
                  <a:lumOff val="80000"/>
                </a:schemeClr>
              </a:solidFill>
              <a:latin typeface="Arial Narrow" pitchFamily="34" charset="0"/>
            </a:rPr>
            <a:t>Présidents clubs élus</a:t>
          </a:r>
        </a:p>
      </dgm:t>
    </dgm:pt>
    <dgm:pt modelId="{162B046F-D52C-4567-8931-B108FF8C9382}" type="parTrans" cxnId="{FF8DFFB9-CFFF-48B6-A279-4D454F0680E5}">
      <dgm:prSet/>
      <dgm:spPr/>
      <dgm:t>
        <a:bodyPr/>
        <a:lstStyle/>
        <a:p>
          <a:endParaRPr lang="fr-FR"/>
        </a:p>
      </dgm:t>
    </dgm:pt>
    <dgm:pt modelId="{DC31BF57-0555-4F3E-9E26-553C4FFE2036}" type="sibTrans" cxnId="{FF8DFFB9-CFFF-48B6-A279-4D454F0680E5}">
      <dgm:prSet/>
      <dgm:spPr/>
      <dgm:t>
        <a:bodyPr/>
        <a:lstStyle/>
        <a:p>
          <a:endParaRPr lang="fr-FR"/>
        </a:p>
      </dgm:t>
    </dgm:pt>
    <dgm:pt modelId="{5F783EB3-41AA-4670-BB1F-5A7EDAD76BA7}">
      <dgm:prSet phldrT="[Texte]"/>
      <dgm:spPr/>
      <dgm:t>
        <a:bodyPr/>
        <a:lstStyle/>
        <a:p>
          <a:r>
            <a:rPr lang="fr-FR" b="1" dirty="0">
              <a:solidFill>
                <a:schemeClr val="bg2">
                  <a:lumMod val="20000"/>
                  <a:lumOff val="80000"/>
                </a:schemeClr>
              </a:solidFill>
              <a:latin typeface="Arial Narrow" pitchFamily="34" charset="0"/>
            </a:rPr>
            <a:t>Nouveaux rotariens</a:t>
          </a:r>
        </a:p>
      </dgm:t>
    </dgm:pt>
    <dgm:pt modelId="{B5F5AD60-6C7D-4FE5-B693-75F68C6E5957}" type="parTrans" cxnId="{71534F97-D002-4FBF-B528-080C74F565D8}">
      <dgm:prSet/>
      <dgm:spPr/>
      <dgm:t>
        <a:bodyPr/>
        <a:lstStyle/>
        <a:p>
          <a:endParaRPr lang="fr-FR"/>
        </a:p>
      </dgm:t>
    </dgm:pt>
    <dgm:pt modelId="{1F3BBA79-E90D-4D48-9EE1-4C6CE59AA0F6}" type="sibTrans" cxnId="{71534F97-D002-4FBF-B528-080C74F565D8}">
      <dgm:prSet/>
      <dgm:spPr/>
      <dgm:t>
        <a:bodyPr/>
        <a:lstStyle/>
        <a:p>
          <a:endParaRPr lang="fr-FR"/>
        </a:p>
      </dgm:t>
    </dgm:pt>
    <dgm:pt modelId="{E2B9EFCF-683A-4FFB-8C09-FA552A87201F}">
      <dgm:prSet phldrT="[Texte]"/>
      <dgm:spPr/>
      <dgm:t>
        <a:bodyPr/>
        <a:lstStyle/>
        <a:p>
          <a:r>
            <a:rPr lang="fr-FR" b="1" dirty="0">
              <a:solidFill>
                <a:schemeClr val="bg2">
                  <a:lumMod val="20000"/>
                  <a:lumOff val="80000"/>
                </a:schemeClr>
              </a:solidFill>
              <a:latin typeface="Arial Narrow" pitchFamily="34" charset="0"/>
            </a:rPr>
            <a:t>Présidents/membres commissions clubs</a:t>
          </a:r>
        </a:p>
        <a:p>
          <a:endParaRPr lang="fr-FR" b="1" dirty="0">
            <a:solidFill>
              <a:schemeClr val="bg2">
                <a:lumMod val="20000"/>
                <a:lumOff val="80000"/>
              </a:schemeClr>
            </a:solidFill>
            <a:latin typeface="Arial Narrow" pitchFamily="34" charset="0"/>
          </a:endParaRPr>
        </a:p>
        <a:p>
          <a:r>
            <a:rPr lang="fr-FR" b="1" dirty="0">
              <a:solidFill>
                <a:schemeClr val="bg2">
                  <a:lumMod val="20000"/>
                  <a:lumOff val="80000"/>
                </a:schemeClr>
              </a:solidFill>
              <a:latin typeface="Arial Narrow" pitchFamily="34" charset="0"/>
            </a:rPr>
            <a:t>7 ateliers animés par les équipes commissions district : </a:t>
          </a:r>
        </a:p>
        <a:p>
          <a:r>
            <a:rPr lang="fr-FR" b="1" dirty="0">
              <a:solidFill>
                <a:schemeClr val="bg2">
                  <a:lumMod val="20000"/>
                  <a:lumOff val="80000"/>
                </a:schemeClr>
              </a:solidFill>
              <a:latin typeface="Arial Narrow" pitchFamily="34" charset="0"/>
            </a:rPr>
            <a:t>- effectif, jeunesse, actions, fondation, environnement, outils informatiques/communication, guide du président</a:t>
          </a:r>
        </a:p>
      </dgm:t>
    </dgm:pt>
    <dgm:pt modelId="{F9F444A3-ADBF-4B92-B025-4768DBAFC009}" type="parTrans" cxnId="{7648B0BD-29DC-4FB0-8C92-DE3009C173CA}">
      <dgm:prSet/>
      <dgm:spPr/>
      <dgm:t>
        <a:bodyPr/>
        <a:lstStyle/>
        <a:p>
          <a:endParaRPr lang="fr-FR"/>
        </a:p>
      </dgm:t>
    </dgm:pt>
    <dgm:pt modelId="{C180FBA0-A60E-43E8-8DFD-59CA67BB3C39}" type="sibTrans" cxnId="{7648B0BD-29DC-4FB0-8C92-DE3009C173CA}">
      <dgm:prSet/>
      <dgm:spPr/>
      <dgm:t>
        <a:bodyPr/>
        <a:lstStyle/>
        <a:p>
          <a:endParaRPr lang="fr-FR"/>
        </a:p>
      </dgm:t>
    </dgm:pt>
    <dgm:pt modelId="{0BB88014-9D33-4BC9-A680-A694D427F691}" type="pres">
      <dgm:prSet presAssocID="{38378BB1-CC23-4099-B604-1CCBABAF3C90}" presName="Name0" presStyleCnt="0">
        <dgm:presLayoutVars>
          <dgm:chMax val="5"/>
          <dgm:chPref val="5"/>
          <dgm:dir/>
          <dgm:animLvl val="lvl"/>
        </dgm:presLayoutVars>
      </dgm:prSet>
      <dgm:spPr/>
    </dgm:pt>
    <dgm:pt modelId="{68B534B3-09E7-4AB1-BA12-1A073CABE28E}" type="pres">
      <dgm:prSet presAssocID="{81641B19-CF7A-4D29-B9BF-949D6E588F54}" presName="parentText1" presStyleLbl="node1" presStyleIdx="0" presStyleCnt="3" custLinFactNeighborX="320" custLinFactNeighborY="-464">
        <dgm:presLayoutVars>
          <dgm:chMax/>
          <dgm:chPref val="3"/>
          <dgm:bulletEnabled val="1"/>
        </dgm:presLayoutVars>
      </dgm:prSet>
      <dgm:spPr/>
    </dgm:pt>
    <dgm:pt modelId="{9A65A54E-59BF-484F-84F6-4B3B4E93C022}" type="pres">
      <dgm:prSet presAssocID="{81641B19-CF7A-4D29-B9BF-949D6E588F54}" presName="childText1" presStyleLbl="solidAlignAcc1" presStyleIdx="0" presStyleCnt="3">
        <dgm:presLayoutVars>
          <dgm:chMax val="0"/>
          <dgm:chPref val="0"/>
          <dgm:bulletEnabled val="1"/>
        </dgm:presLayoutVars>
      </dgm:prSet>
      <dgm:spPr/>
    </dgm:pt>
    <dgm:pt modelId="{BA5B7D92-4332-4453-AF5F-8788C54B2885}" type="pres">
      <dgm:prSet presAssocID="{353F4DC1-C8CD-4836-8B77-E187F9E0781B}" presName="parentText2" presStyleLbl="node1" presStyleIdx="1" presStyleCnt="3">
        <dgm:presLayoutVars>
          <dgm:chMax/>
          <dgm:chPref val="3"/>
          <dgm:bulletEnabled val="1"/>
        </dgm:presLayoutVars>
      </dgm:prSet>
      <dgm:spPr/>
    </dgm:pt>
    <dgm:pt modelId="{72571458-97A7-4C97-BBE2-F7140B3976A8}" type="pres">
      <dgm:prSet presAssocID="{353F4DC1-C8CD-4836-8B77-E187F9E0781B}" presName="childText2" presStyleLbl="solidAlignAcc1" presStyleIdx="1" presStyleCnt="3">
        <dgm:presLayoutVars>
          <dgm:chMax val="0"/>
          <dgm:chPref val="0"/>
          <dgm:bulletEnabled val="1"/>
        </dgm:presLayoutVars>
      </dgm:prSet>
      <dgm:spPr/>
    </dgm:pt>
    <dgm:pt modelId="{5ABCEBD3-9C38-4903-B01A-0DC5F634C637}" type="pres">
      <dgm:prSet presAssocID="{6DBEBD09-7E2B-48D6-A04F-27EA2DD086CE}" presName="parentText3" presStyleLbl="node1" presStyleIdx="2" presStyleCnt="3">
        <dgm:presLayoutVars>
          <dgm:chMax/>
          <dgm:chPref val="3"/>
          <dgm:bulletEnabled val="1"/>
        </dgm:presLayoutVars>
      </dgm:prSet>
      <dgm:spPr/>
    </dgm:pt>
    <dgm:pt modelId="{DE9B64C0-7D71-436F-BE4A-3D28AAF5EF4E}" type="pres">
      <dgm:prSet presAssocID="{6DBEBD09-7E2B-48D6-A04F-27EA2DD086CE}" presName="childText3" presStyleLbl="solidAlignAcc1" presStyleIdx="2" presStyleCnt="3">
        <dgm:presLayoutVars>
          <dgm:chMax val="0"/>
          <dgm:chPref val="0"/>
          <dgm:bulletEnabled val="1"/>
        </dgm:presLayoutVars>
      </dgm:prSet>
      <dgm:spPr/>
    </dgm:pt>
  </dgm:ptLst>
  <dgm:cxnLst>
    <dgm:cxn modelId="{E690030F-DE76-47AE-92D9-4CB4E3FA959D}" srcId="{38378BB1-CC23-4099-B604-1CCBABAF3C90}" destId="{6DBEBD09-7E2B-48D6-A04F-27EA2DD086CE}" srcOrd="2" destOrd="0" parTransId="{6ADF7803-C673-4D18-B922-0DDBC8360832}" sibTransId="{263EFA4C-C562-4B98-BF88-82A5A3572C87}"/>
    <dgm:cxn modelId="{CC99AA13-263D-48EF-9CC6-C6C3FEA6CB7B}" type="presOf" srcId="{38378BB1-CC23-4099-B604-1CCBABAF3C90}" destId="{0BB88014-9D33-4BC9-A680-A694D427F691}" srcOrd="0" destOrd="0" presId="urn:microsoft.com/office/officeart/2009/3/layout/IncreasingArrowsProcess"/>
    <dgm:cxn modelId="{5849A61D-4FC4-4B8D-86EB-A9CF5EFFA5DB}" srcId="{38378BB1-CC23-4099-B604-1CCBABAF3C90}" destId="{81641B19-CF7A-4D29-B9BF-949D6E588F54}" srcOrd="0" destOrd="0" parTransId="{21D5A7FD-8C73-45FE-8691-1DF864E680BD}" sibTransId="{41629AFD-DF24-4E07-BAEF-F995B9D45BE7}"/>
    <dgm:cxn modelId="{4F964E25-A2B8-4B26-AF1F-BD1310F7F5AC}" type="presOf" srcId="{81641B19-CF7A-4D29-B9BF-949D6E588F54}" destId="{68B534B3-09E7-4AB1-BA12-1A073CABE28E}" srcOrd="0" destOrd="0" presId="urn:microsoft.com/office/officeart/2009/3/layout/IncreasingArrowsProcess"/>
    <dgm:cxn modelId="{0681F83A-6664-46B3-B4DA-AC196BA0FD12}" type="presOf" srcId="{353F4DC1-C8CD-4836-8B77-E187F9E0781B}" destId="{BA5B7D92-4332-4453-AF5F-8788C54B2885}" srcOrd="0" destOrd="0" presId="urn:microsoft.com/office/officeart/2009/3/layout/IncreasingArrowsProcess"/>
    <dgm:cxn modelId="{89E3D343-06DA-4E93-8FEF-48B2B19D9A1C}" srcId="{353F4DC1-C8CD-4836-8B77-E187F9E0781B}" destId="{5869578B-25DD-4751-9F55-D883EE3CABDB}" srcOrd="0" destOrd="0" parTransId="{D3B2C76E-2EFB-4601-A7BC-F8E363E5D9FA}" sibTransId="{05896740-6B4D-4067-8600-61AB2FF8657F}"/>
    <dgm:cxn modelId="{5B2F1676-F859-46F6-A226-261829316FAC}" type="presOf" srcId="{E2B9EFCF-683A-4FFB-8C09-FA552A87201F}" destId="{9A65A54E-59BF-484F-84F6-4B3B4E93C022}" srcOrd="0" destOrd="3" presId="urn:microsoft.com/office/officeart/2009/3/layout/IncreasingArrowsProcess"/>
    <dgm:cxn modelId="{09007779-CE93-47E8-BF92-98C3C40B120C}" srcId="{81641B19-CF7A-4D29-B9BF-949D6E588F54}" destId="{3EED4662-3D18-461C-9CDA-0534DFE48D91}" srcOrd="0" destOrd="0" parTransId="{A347157A-C52F-41AE-8844-4E92380862E4}" sibTransId="{B326EAF8-DE52-4878-8933-5D12ADFA5E7D}"/>
    <dgm:cxn modelId="{42710384-F5CA-4CA2-9E6D-93FC382AEFDF}" type="presOf" srcId="{3EED4662-3D18-461C-9CDA-0534DFE48D91}" destId="{9A65A54E-59BF-484F-84F6-4B3B4E93C022}" srcOrd="0" destOrd="0" presId="urn:microsoft.com/office/officeart/2009/3/layout/IncreasingArrowsProcess"/>
    <dgm:cxn modelId="{A6D9C58E-5E88-40EB-8604-6B32125C75DB}" type="presOf" srcId="{6DBEBD09-7E2B-48D6-A04F-27EA2DD086CE}" destId="{5ABCEBD3-9C38-4903-B01A-0DC5F634C637}" srcOrd="0" destOrd="0" presId="urn:microsoft.com/office/officeart/2009/3/layout/IncreasingArrowsProcess"/>
    <dgm:cxn modelId="{9B1AFA91-30B9-4F22-BCE5-9546BF6ECA37}" type="presOf" srcId="{83B89AED-AD89-420C-B48D-50C15B233316}" destId="{9A65A54E-59BF-484F-84F6-4B3B4E93C022}" srcOrd="0" destOrd="1" presId="urn:microsoft.com/office/officeart/2009/3/layout/IncreasingArrowsProcess"/>
    <dgm:cxn modelId="{71534F97-D002-4FBF-B528-080C74F565D8}" srcId="{81641B19-CF7A-4D29-B9BF-949D6E588F54}" destId="{5F783EB3-41AA-4670-BB1F-5A7EDAD76BA7}" srcOrd="2" destOrd="0" parTransId="{B5F5AD60-6C7D-4FE5-B693-75F68C6E5957}" sibTransId="{1F3BBA79-E90D-4D48-9EE1-4C6CE59AA0F6}"/>
    <dgm:cxn modelId="{4F3390A1-FADE-47FF-89F5-9E6C9B2B02B8}" type="presOf" srcId="{E3EA6359-C870-4D23-A278-8C2B9ACF4B44}" destId="{DE9B64C0-7D71-436F-BE4A-3D28AAF5EF4E}" srcOrd="0" destOrd="0" presId="urn:microsoft.com/office/officeart/2009/3/layout/IncreasingArrowsProcess"/>
    <dgm:cxn modelId="{FF8DFFB9-CFFF-48B6-A279-4D454F0680E5}" srcId="{81641B19-CF7A-4D29-B9BF-949D6E588F54}" destId="{83B89AED-AD89-420C-B48D-50C15B233316}" srcOrd="1" destOrd="0" parTransId="{162B046F-D52C-4567-8931-B108FF8C9382}" sibTransId="{DC31BF57-0555-4F3E-9E26-553C4FFE2036}"/>
    <dgm:cxn modelId="{7648B0BD-29DC-4FB0-8C92-DE3009C173CA}" srcId="{81641B19-CF7A-4D29-B9BF-949D6E588F54}" destId="{E2B9EFCF-683A-4FFB-8C09-FA552A87201F}" srcOrd="3" destOrd="0" parTransId="{F9F444A3-ADBF-4B92-B025-4768DBAFC009}" sibTransId="{C180FBA0-A60E-43E8-8DFD-59CA67BB3C39}"/>
    <dgm:cxn modelId="{51A15CC3-7521-453C-9CDB-C3F03F9F5FAC}" type="presOf" srcId="{5F783EB3-41AA-4670-BB1F-5A7EDAD76BA7}" destId="{9A65A54E-59BF-484F-84F6-4B3B4E93C022}" srcOrd="0" destOrd="2" presId="urn:microsoft.com/office/officeart/2009/3/layout/IncreasingArrowsProcess"/>
    <dgm:cxn modelId="{121C5BC9-2972-4E94-9381-56C509AC9CC6}" srcId="{38378BB1-CC23-4099-B604-1CCBABAF3C90}" destId="{353F4DC1-C8CD-4836-8B77-E187F9E0781B}" srcOrd="1" destOrd="0" parTransId="{A1379A4A-8391-4381-AA88-5A424F912C25}" sibTransId="{2CBB9E86-45A0-4607-9190-729228891591}"/>
    <dgm:cxn modelId="{9F487DF9-172F-475D-81BC-FAA0CCF61515}" type="presOf" srcId="{5869578B-25DD-4751-9F55-D883EE3CABDB}" destId="{72571458-97A7-4C97-BBE2-F7140B3976A8}" srcOrd="0" destOrd="0" presId="urn:microsoft.com/office/officeart/2009/3/layout/IncreasingArrowsProcess"/>
    <dgm:cxn modelId="{C20375FC-90D3-4096-9847-75DA18009586}" srcId="{6DBEBD09-7E2B-48D6-A04F-27EA2DD086CE}" destId="{E3EA6359-C870-4D23-A278-8C2B9ACF4B44}" srcOrd="0" destOrd="0" parTransId="{21F38EA5-5ECD-4C42-B10F-84B450FB9C45}" sibTransId="{03D745B0-9045-4310-812D-A2046E41312B}"/>
    <dgm:cxn modelId="{277AAF30-4546-42F1-94A4-4457C71BEE22}" type="presParOf" srcId="{0BB88014-9D33-4BC9-A680-A694D427F691}" destId="{68B534B3-09E7-4AB1-BA12-1A073CABE28E}" srcOrd="0" destOrd="0" presId="urn:microsoft.com/office/officeart/2009/3/layout/IncreasingArrowsProcess"/>
    <dgm:cxn modelId="{25667317-36DE-425C-915B-A2238DE81351}" type="presParOf" srcId="{0BB88014-9D33-4BC9-A680-A694D427F691}" destId="{9A65A54E-59BF-484F-84F6-4B3B4E93C022}" srcOrd="1" destOrd="0" presId="urn:microsoft.com/office/officeart/2009/3/layout/IncreasingArrowsProcess"/>
    <dgm:cxn modelId="{4560275D-3B38-47D3-ADE8-2A442631DB2A}" type="presParOf" srcId="{0BB88014-9D33-4BC9-A680-A694D427F691}" destId="{BA5B7D92-4332-4453-AF5F-8788C54B2885}" srcOrd="2" destOrd="0" presId="urn:microsoft.com/office/officeart/2009/3/layout/IncreasingArrowsProcess"/>
    <dgm:cxn modelId="{A6460938-4562-42B6-AED3-023327F588A4}" type="presParOf" srcId="{0BB88014-9D33-4BC9-A680-A694D427F691}" destId="{72571458-97A7-4C97-BBE2-F7140B3976A8}" srcOrd="3" destOrd="0" presId="urn:microsoft.com/office/officeart/2009/3/layout/IncreasingArrowsProcess"/>
    <dgm:cxn modelId="{ED4FBF4E-630B-4DC7-A2F6-0FA4775434ED}" type="presParOf" srcId="{0BB88014-9D33-4BC9-A680-A694D427F691}" destId="{5ABCEBD3-9C38-4903-B01A-0DC5F634C637}" srcOrd="4" destOrd="0" presId="urn:microsoft.com/office/officeart/2009/3/layout/IncreasingArrowsProcess"/>
    <dgm:cxn modelId="{A375F3A6-389C-4020-AB0B-617303F2E198}" type="presParOf" srcId="{0BB88014-9D33-4BC9-A680-A694D427F691}" destId="{DE9B64C0-7D71-436F-BE4A-3D28AAF5EF4E}"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534B3-09E7-4AB1-BA12-1A073CABE28E}">
      <dsp:nvSpPr>
        <dsp:cNvPr id="0" name=""/>
        <dsp:cNvSpPr/>
      </dsp:nvSpPr>
      <dsp:spPr>
        <a:xfrm>
          <a:off x="0" y="89887"/>
          <a:ext cx="8097176" cy="1179257"/>
        </a:xfrm>
        <a:prstGeom prst="rightArrow">
          <a:avLst>
            <a:gd name="adj1" fmla="val 50000"/>
            <a:gd name="adj2" fmla="val 5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87207"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rgbClr val="FF0000"/>
              </a:solidFill>
            </a:rPr>
            <a:t>AFD</a:t>
          </a:r>
        </a:p>
      </dsp:txBody>
      <dsp:txXfrm>
        <a:off x="0" y="89887"/>
        <a:ext cx="8097176" cy="1179257"/>
      </dsp:txXfrm>
    </dsp:sp>
    <dsp:sp modelId="{9A65A54E-59BF-484F-84F6-4B3B4E93C022}">
      <dsp:nvSpPr>
        <dsp:cNvPr id="0" name=""/>
        <dsp:cNvSpPr/>
      </dsp:nvSpPr>
      <dsp:spPr>
        <a:xfrm>
          <a:off x="0" y="1004736"/>
          <a:ext cx="2493930" cy="227168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Présentiel/distanciel</a:t>
          </a: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PRESENTER ENJEUX/ACTIONS DE CHAQUE COMMISSION</a:t>
          </a: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PREPARER PLAN LEADERSHIP DU CLUB</a:t>
          </a:r>
        </a:p>
        <a:p>
          <a:pPr marL="0" lvl="0" indent="0" algn="l" defTabSz="400050">
            <a:lnSpc>
              <a:spcPct val="90000"/>
            </a:lnSpc>
            <a:spcBef>
              <a:spcPct val="0"/>
            </a:spcBef>
            <a:spcAft>
              <a:spcPct val="35000"/>
            </a:spcAft>
            <a:buNone/>
          </a:pPr>
          <a:endParaRPr lang="fr-FR" sz="900" b="1" kern="1200" dirty="0">
            <a:solidFill>
              <a:schemeClr val="bg2">
                <a:lumMod val="20000"/>
                <a:lumOff val="80000"/>
              </a:schemeClr>
            </a:solidFill>
            <a:latin typeface="Arial Narrow" pitchFamily="34" charset="0"/>
          </a:endParaRP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Présidents clubs élus</a:t>
          </a: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Nouveaux rotariens</a:t>
          </a: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Présidents/membres commissions clubs</a:t>
          </a:r>
        </a:p>
        <a:p>
          <a:pPr marL="0" lvl="0" indent="0" algn="l" defTabSz="400050">
            <a:lnSpc>
              <a:spcPct val="90000"/>
            </a:lnSpc>
            <a:spcBef>
              <a:spcPct val="0"/>
            </a:spcBef>
            <a:spcAft>
              <a:spcPct val="35000"/>
            </a:spcAft>
            <a:buNone/>
          </a:pPr>
          <a:endParaRPr lang="fr-FR" sz="900" b="1" kern="1200" dirty="0">
            <a:solidFill>
              <a:schemeClr val="bg2">
                <a:lumMod val="20000"/>
                <a:lumOff val="80000"/>
              </a:schemeClr>
            </a:solidFill>
            <a:latin typeface="Arial Narrow" pitchFamily="34" charset="0"/>
          </a:endParaRP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7 ateliers animés par les équipes commissions district : </a:t>
          </a: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 effectif, jeunesse, actions, fondation, environnement, outils informatiques/communication, guide du président</a:t>
          </a:r>
        </a:p>
      </dsp:txBody>
      <dsp:txXfrm>
        <a:off x="0" y="1004736"/>
        <a:ext cx="2493930" cy="2271683"/>
      </dsp:txXfrm>
    </dsp:sp>
    <dsp:sp modelId="{BA5B7D92-4332-4453-AF5F-8788C54B2885}">
      <dsp:nvSpPr>
        <dsp:cNvPr id="0" name=""/>
        <dsp:cNvSpPr/>
      </dsp:nvSpPr>
      <dsp:spPr>
        <a:xfrm>
          <a:off x="2493930" y="488444"/>
          <a:ext cx="5603245" cy="1179257"/>
        </a:xfrm>
        <a:prstGeom prst="rightArrow">
          <a:avLst>
            <a:gd name="adj1" fmla="val 50000"/>
            <a:gd name="adj2" fmla="val 5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87207"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rgbClr val="FF0000"/>
              </a:solidFill>
            </a:rPr>
            <a:t>SFPE</a:t>
          </a:r>
        </a:p>
      </dsp:txBody>
      <dsp:txXfrm>
        <a:off x="2493930" y="488444"/>
        <a:ext cx="5603245" cy="1179257"/>
      </dsp:txXfrm>
    </dsp:sp>
    <dsp:sp modelId="{72571458-97A7-4C97-BBE2-F7140B3976A8}">
      <dsp:nvSpPr>
        <dsp:cNvPr id="0" name=""/>
        <dsp:cNvSpPr/>
      </dsp:nvSpPr>
      <dsp:spPr>
        <a:xfrm>
          <a:off x="2493930" y="1397822"/>
          <a:ext cx="2493930" cy="227168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Présentiel samedi 25 mars</a:t>
          </a:r>
        </a:p>
        <a:p>
          <a:pPr marL="0" lvl="0" indent="0" algn="l" defTabSz="400050">
            <a:lnSpc>
              <a:spcPct val="90000"/>
            </a:lnSpc>
            <a:spcBef>
              <a:spcPct val="0"/>
            </a:spcBef>
            <a:spcAft>
              <a:spcPct val="35000"/>
            </a:spcAft>
            <a:buNone/>
          </a:pPr>
          <a:endParaRPr lang="fr-FR" sz="900" b="1" kern="1200" dirty="0">
            <a:solidFill>
              <a:schemeClr val="bg2">
                <a:lumMod val="20000"/>
                <a:lumOff val="80000"/>
              </a:schemeClr>
            </a:solidFill>
            <a:latin typeface="Arial Narrow" pitchFamily="34" charset="0"/>
          </a:endParaRP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REUSSIR SON ANNEE DE PRESIDENCE</a:t>
          </a: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RI ET FONDATION</a:t>
          </a: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GERER LES CONFLITS</a:t>
          </a:r>
        </a:p>
        <a:p>
          <a:pPr marL="0" lvl="0" indent="0" algn="l" defTabSz="400050">
            <a:lnSpc>
              <a:spcPct val="90000"/>
            </a:lnSpc>
            <a:spcBef>
              <a:spcPct val="0"/>
            </a:spcBef>
            <a:spcAft>
              <a:spcPct val="35000"/>
            </a:spcAft>
            <a:buNone/>
          </a:pPr>
          <a:endParaRPr lang="fr-FR" sz="900" b="1" kern="1200" dirty="0">
            <a:solidFill>
              <a:schemeClr val="bg2">
                <a:lumMod val="20000"/>
                <a:lumOff val="80000"/>
              </a:schemeClr>
            </a:solidFill>
            <a:latin typeface="Arial Narrow" pitchFamily="34" charset="0"/>
          </a:endParaRPr>
        </a:p>
        <a:p>
          <a:pPr marL="0" lvl="0" indent="0" algn="l" defTabSz="400050">
            <a:lnSpc>
              <a:spcPct val="90000"/>
            </a:lnSpc>
            <a:spcBef>
              <a:spcPct val="0"/>
            </a:spcBef>
            <a:spcAft>
              <a:spcPct val="35000"/>
            </a:spcAft>
            <a:buNone/>
          </a:pPr>
          <a:endParaRPr lang="fr-FR" sz="900" b="1" kern="1200" dirty="0">
            <a:solidFill>
              <a:schemeClr val="bg2">
                <a:lumMod val="20000"/>
                <a:lumOff val="80000"/>
              </a:schemeClr>
            </a:solidFill>
            <a:latin typeface="Arial Narrow" pitchFamily="34" charset="0"/>
          </a:endParaRP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Présidents clubs élus</a:t>
          </a:r>
        </a:p>
        <a:p>
          <a:pPr marL="0" lvl="0" indent="0" algn="l" defTabSz="400050">
            <a:lnSpc>
              <a:spcPct val="90000"/>
            </a:lnSpc>
            <a:spcBef>
              <a:spcPct val="0"/>
            </a:spcBef>
            <a:spcAft>
              <a:spcPct val="35000"/>
            </a:spcAft>
            <a:buNone/>
          </a:pPr>
          <a:endParaRPr lang="fr-FR" sz="900" b="1" kern="1200" dirty="0">
            <a:solidFill>
              <a:schemeClr val="bg2">
                <a:lumMod val="20000"/>
                <a:lumOff val="80000"/>
              </a:schemeClr>
            </a:solidFill>
            <a:latin typeface="Arial Narrow" pitchFamily="34" charset="0"/>
          </a:endParaRP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3 ateliers animés par past gouverneur, ADG, président commission district</a:t>
          </a:r>
        </a:p>
      </dsp:txBody>
      <dsp:txXfrm>
        <a:off x="2493930" y="1397822"/>
        <a:ext cx="2493930" cy="2271683"/>
      </dsp:txXfrm>
    </dsp:sp>
    <dsp:sp modelId="{5ABCEBD3-9C38-4903-B01A-0DC5F634C637}">
      <dsp:nvSpPr>
        <dsp:cNvPr id="0" name=""/>
        <dsp:cNvSpPr/>
      </dsp:nvSpPr>
      <dsp:spPr>
        <a:xfrm>
          <a:off x="4987860" y="881530"/>
          <a:ext cx="3109315" cy="1179257"/>
        </a:xfrm>
        <a:prstGeom prst="rightArrow">
          <a:avLst>
            <a:gd name="adj1" fmla="val 50000"/>
            <a:gd name="adj2" fmla="val 50000"/>
          </a:avLst>
        </a:prstGeom>
        <a:solidFill>
          <a:schemeClr val="accent6">
            <a:lumMod val="75000"/>
          </a:schemeClr>
        </a:solidFill>
        <a:ln w="25400" cap="flat" cmpd="sng" algn="ctr">
          <a:solidFill>
            <a:srgbClr val="BEC7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87207"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rgbClr val="FF0000"/>
              </a:solidFill>
            </a:rPr>
            <a:t>REUNIONS COMMISSIONS/CLUB</a:t>
          </a:r>
        </a:p>
      </dsp:txBody>
      <dsp:txXfrm>
        <a:off x="4987860" y="881530"/>
        <a:ext cx="3109315" cy="1179257"/>
      </dsp:txXfrm>
    </dsp:sp>
    <dsp:sp modelId="{DE9B64C0-7D71-436F-BE4A-3D28AAF5EF4E}">
      <dsp:nvSpPr>
        <dsp:cNvPr id="0" name=""/>
        <dsp:cNvSpPr/>
      </dsp:nvSpPr>
      <dsp:spPr>
        <a:xfrm>
          <a:off x="4987860" y="1790908"/>
          <a:ext cx="2493930" cy="223843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Présentiel/distanciel</a:t>
          </a:r>
        </a:p>
        <a:p>
          <a:pPr marL="0" lvl="0" indent="0" algn="l" defTabSz="400050">
            <a:lnSpc>
              <a:spcPct val="90000"/>
            </a:lnSpc>
            <a:spcBef>
              <a:spcPct val="0"/>
            </a:spcBef>
            <a:spcAft>
              <a:spcPct val="35000"/>
            </a:spcAft>
            <a:buNone/>
          </a:pPr>
          <a:endParaRPr lang="fr-FR" sz="900" b="1" kern="1200" dirty="0">
            <a:solidFill>
              <a:schemeClr val="bg2">
                <a:lumMod val="20000"/>
                <a:lumOff val="80000"/>
              </a:schemeClr>
            </a:solidFill>
            <a:latin typeface="Arial Narrow" pitchFamily="34" charset="0"/>
          </a:endParaRP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FORMER LES CLUBS SUR DES SUJETS SPECIFIQUES</a:t>
          </a:r>
        </a:p>
        <a:p>
          <a:pPr marL="0" lvl="0" indent="0" algn="l" defTabSz="400050">
            <a:lnSpc>
              <a:spcPct val="90000"/>
            </a:lnSpc>
            <a:spcBef>
              <a:spcPct val="0"/>
            </a:spcBef>
            <a:spcAft>
              <a:spcPct val="35000"/>
            </a:spcAft>
            <a:buNone/>
          </a:pPr>
          <a:endParaRPr lang="fr-FR" sz="900" b="1" kern="1200" dirty="0">
            <a:solidFill>
              <a:schemeClr val="bg2">
                <a:lumMod val="20000"/>
                <a:lumOff val="80000"/>
              </a:schemeClr>
            </a:solidFill>
            <a:latin typeface="Arial Narrow" pitchFamily="34" charset="0"/>
          </a:endParaRP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Clubs</a:t>
          </a:r>
        </a:p>
        <a:p>
          <a:pPr marL="0" lvl="0" indent="0" algn="l" defTabSz="400050">
            <a:lnSpc>
              <a:spcPct val="90000"/>
            </a:lnSpc>
            <a:spcBef>
              <a:spcPct val="0"/>
            </a:spcBef>
            <a:spcAft>
              <a:spcPct val="35000"/>
            </a:spcAft>
            <a:buNone/>
          </a:pPr>
          <a:endParaRPr lang="fr-FR" sz="900" b="1" kern="1200" dirty="0">
            <a:solidFill>
              <a:schemeClr val="bg2">
                <a:lumMod val="20000"/>
                <a:lumOff val="80000"/>
              </a:schemeClr>
            </a:solidFill>
            <a:latin typeface="Arial Narrow" pitchFamily="34" charset="0"/>
          </a:endParaRPr>
        </a:p>
        <a:p>
          <a:pPr marL="0" lvl="0" indent="0" algn="l" defTabSz="400050">
            <a:lnSpc>
              <a:spcPct val="90000"/>
            </a:lnSpc>
            <a:spcBef>
              <a:spcPct val="0"/>
            </a:spcBef>
            <a:spcAft>
              <a:spcPct val="35000"/>
            </a:spcAft>
            <a:buNone/>
          </a:pPr>
          <a:r>
            <a:rPr lang="fr-FR" sz="900" b="1" kern="1200" dirty="0">
              <a:solidFill>
                <a:schemeClr val="bg2">
                  <a:lumMod val="20000"/>
                  <a:lumOff val="80000"/>
                </a:schemeClr>
              </a:solidFill>
              <a:latin typeface="Arial Narrow" pitchFamily="34" charset="0"/>
            </a:rPr>
            <a:t>Ateliers menés par les membres des commissions du district, thèmes en fonction des besoins exprimés par les clubs </a:t>
          </a:r>
        </a:p>
        <a:p>
          <a:pPr marL="0" lvl="0" indent="0" algn="l" defTabSz="400050">
            <a:lnSpc>
              <a:spcPct val="90000"/>
            </a:lnSpc>
            <a:spcBef>
              <a:spcPct val="0"/>
            </a:spcBef>
            <a:spcAft>
              <a:spcPct val="35000"/>
            </a:spcAft>
            <a:buNone/>
          </a:pPr>
          <a:endParaRPr lang="fr-FR" sz="900" b="1" kern="1200" dirty="0">
            <a:solidFill>
              <a:schemeClr val="bg2">
                <a:lumMod val="20000"/>
                <a:lumOff val="80000"/>
              </a:schemeClr>
            </a:solidFill>
          </a:endParaRPr>
        </a:p>
      </dsp:txBody>
      <dsp:txXfrm>
        <a:off x="4987860" y="1790908"/>
        <a:ext cx="2493930" cy="223843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685800" y="1122362"/>
            <a:ext cx="7772400" cy="2387601"/>
          </a:xfrm>
          <a:prstGeom prst="rect">
            <a:avLst/>
          </a:prstGeom>
        </p:spPr>
        <p:txBody>
          <a:bodyPr anchor="b"/>
          <a:lstStyle>
            <a:lvl1pPr algn="ctr">
              <a:defRPr sz="6000"/>
            </a:lvl1pPr>
          </a:lstStyle>
          <a:p>
            <a:r>
              <a:t>Texte du titre</a:t>
            </a:r>
          </a:p>
        </p:txBody>
      </p:sp>
      <p:sp>
        <p:nvSpPr>
          <p:cNvPr id="12" name="Texte niveau 1…"/>
          <p:cNvSpPr txBox="1">
            <a:spLocks noGrp="1"/>
          </p:cNvSpPr>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06A99-A243-D143-B94F-F4E8C1995181}"/>
              </a:ext>
            </a:extLst>
          </p:cNvPr>
          <p:cNvSpPr>
            <a:spLocks noGrp="1"/>
          </p:cNvSpPr>
          <p:nvPr>
            <p:ph type="title"/>
          </p:nvPr>
        </p:nvSpPr>
        <p:spPr/>
        <p:txBody>
          <a:bodyPr/>
          <a:lstStyle>
            <a:lvl1pPr>
              <a:defRPr b="1">
                <a:solidFill>
                  <a:schemeClr val="bg1"/>
                </a:solidFill>
                <a:latin typeface="Poppins" pitchFamily="2" charset="77"/>
                <a:cs typeface="Poppins" pitchFamily="2" charset="77"/>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AFFF7B6-1B41-1641-B6DC-D6881898F9A6}"/>
              </a:ext>
            </a:extLst>
          </p:cNvPr>
          <p:cNvSpPr>
            <a:spLocks noGrp="1"/>
          </p:cNvSpPr>
          <p:nvPr>
            <p:ph type="dt" sz="half" idx="10"/>
          </p:nvPr>
        </p:nvSpPr>
        <p:spPr>
          <a:xfrm>
            <a:off x="6172200" y="6172200"/>
            <a:ext cx="2514600" cy="365125"/>
          </a:xfrm>
          <a:prstGeom prst="rect">
            <a:avLst/>
          </a:prstGeom>
        </p:spPr>
        <p:txBody>
          <a:bodyPr/>
          <a:lstStyle/>
          <a:p>
            <a:fld id="{1D872CF6-5133-4746-AD8F-9547421B0E37}" type="datetimeFigureOut">
              <a:rPr lang="fr-FR" smtClean="0"/>
              <a:pPr/>
              <a:t>23/02/2023</a:t>
            </a:fld>
            <a:endParaRPr lang="fr-FR"/>
          </a:p>
        </p:txBody>
      </p:sp>
      <p:sp>
        <p:nvSpPr>
          <p:cNvPr id="4" name="Espace réservé du pied de page 3">
            <a:extLst>
              <a:ext uri="{FF2B5EF4-FFF2-40B4-BE49-F238E27FC236}">
                <a16:creationId xmlns:a16="http://schemas.microsoft.com/office/drawing/2014/main" id="{D55B8DE7-93AE-2749-A0DC-35393C923D0F}"/>
              </a:ext>
            </a:extLst>
          </p:cNvPr>
          <p:cNvSpPr>
            <a:spLocks noGrp="1"/>
          </p:cNvSpPr>
          <p:nvPr>
            <p:ph type="ftr" sz="quarter" idx="11"/>
          </p:nvPr>
        </p:nvSpPr>
        <p:spPr>
          <a:xfrm>
            <a:off x="457199" y="6172200"/>
            <a:ext cx="3352801"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0707AF62-404C-7D45-908F-5C40BA8E212F}"/>
              </a:ext>
            </a:extLst>
          </p:cNvPr>
          <p:cNvSpPr>
            <a:spLocks noGrp="1"/>
          </p:cNvSpPr>
          <p:nvPr>
            <p:ph type="sldNum" sz="quarter" idx="12"/>
          </p:nvPr>
        </p:nvSpPr>
        <p:spPr/>
        <p:txBody>
          <a:bodyPr/>
          <a:lstStyle/>
          <a:p>
            <a:fld id="{F773EC25-5EEE-6B4D-85B2-893F9B954E22}" type="slidenum">
              <a:rPr lang="fr-FR" smtClean="0"/>
              <a:pPr/>
              <a:t>‹N°›</a:t>
            </a:fld>
            <a:endParaRPr lang="fr-FR"/>
          </a:p>
        </p:txBody>
      </p:sp>
      <p:sp>
        <p:nvSpPr>
          <p:cNvPr id="7" name="Espace réservé du texte 6">
            <a:extLst>
              <a:ext uri="{FF2B5EF4-FFF2-40B4-BE49-F238E27FC236}">
                <a16:creationId xmlns:a16="http://schemas.microsoft.com/office/drawing/2014/main" id="{F4B5D94C-4E9B-734B-B0AA-65B870B3510C}"/>
              </a:ext>
            </a:extLst>
          </p:cNvPr>
          <p:cNvSpPr>
            <a:spLocks noGrp="1"/>
          </p:cNvSpPr>
          <p:nvPr>
            <p:ph type="body" sz="quarter" idx="13"/>
          </p:nvPr>
        </p:nvSpPr>
        <p:spPr>
          <a:xfrm>
            <a:off x="628650" y="1884363"/>
            <a:ext cx="7517316" cy="3947725"/>
          </a:xfrm>
        </p:spPr>
        <p:txBody>
          <a:bodyPr/>
          <a:lstStyle>
            <a:lvl1pPr>
              <a:defRPr>
                <a:solidFill>
                  <a:schemeClr val="bg1"/>
                </a:solidFill>
                <a:latin typeface="Poppins" pitchFamily="2" charset="77"/>
                <a:cs typeface="Poppins" pitchFamily="2" charset="77"/>
              </a:defRPr>
            </a:lvl1pPr>
            <a:lvl2pPr>
              <a:defRPr>
                <a:solidFill>
                  <a:schemeClr val="bg1"/>
                </a:solidFill>
                <a:latin typeface="Poppins" pitchFamily="2" charset="77"/>
                <a:cs typeface="Poppins" pitchFamily="2" charset="77"/>
              </a:defRPr>
            </a:lvl2pPr>
            <a:lvl3pPr>
              <a:defRPr>
                <a:solidFill>
                  <a:schemeClr val="bg1"/>
                </a:solidFill>
                <a:latin typeface="Poppins" pitchFamily="2" charset="77"/>
                <a:cs typeface="Poppins" pitchFamily="2" charset="77"/>
              </a:defRPr>
            </a:lvl3pPr>
            <a:lvl4pPr>
              <a:defRPr>
                <a:solidFill>
                  <a:schemeClr val="bg1"/>
                </a:solidFill>
                <a:latin typeface="Poppins" pitchFamily="2" charset="77"/>
                <a:cs typeface="Poppins" pitchFamily="2" charset="77"/>
              </a:defRPr>
            </a:lvl4pPr>
            <a:lvl5pPr>
              <a:defRPr>
                <a:solidFill>
                  <a:schemeClr val="bg1"/>
                </a:solidFill>
                <a:latin typeface="Poppins" pitchFamily="2" charset="77"/>
                <a:cs typeface="Poppins"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1959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6295F450-EAE7-40E9-97C6-BF989CE4C9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6048899"/>
            <a:ext cx="2842636" cy="523456"/>
          </a:xfrm>
          <a:prstGeom prst="rect">
            <a:avLst/>
          </a:prstGeom>
        </p:spPr>
      </p:pic>
    </p:spTree>
    <p:extLst>
      <p:ext uri="{BB962C8B-B14F-4D97-AF65-F5344CB8AC3E}">
        <p14:creationId xmlns:p14="http://schemas.microsoft.com/office/powerpoint/2010/main" val="367190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1449D-CA30-DAA9-0E5E-18DE4B6E09A5}"/>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5372CCA-717C-EF82-C760-F68F40C99BF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8F9294A-A93D-6807-024F-A951C45C2C7C}"/>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8B22082-697D-7C83-946E-B2C9671D900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B3B5A4A-4BB1-A0D1-A548-1CD0CFF31B03}"/>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97EC44F-5178-C8EB-E516-3D734FAB0370}"/>
              </a:ext>
            </a:extLst>
          </p:cNvPr>
          <p:cNvSpPr>
            <a:spLocks noGrp="1"/>
          </p:cNvSpPr>
          <p:nvPr>
            <p:ph type="dt" sz="half" idx="10"/>
          </p:nvPr>
        </p:nvSpPr>
        <p:spPr>
          <a:xfrm>
            <a:off x="628650" y="6356351"/>
            <a:ext cx="2057400" cy="365125"/>
          </a:xfrm>
          <a:prstGeom prst="rect">
            <a:avLst/>
          </a:prstGeom>
        </p:spPr>
        <p:txBody>
          <a:bodyPr/>
          <a:lstStyle/>
          <a:p>
            <a:fld id="{D02BB9BF-F91F-4F49-9A27-AE1EEA5DB236}" type="datetimeFigureOut">
              <a:rPr lang="fr-FR" smtClean="0"/>
              <a:pPr/>
              <a:t>23/02/2023</a:t>
            </a:fld>
            <a:endParaRPr lang="fr-FR"/>
          </a:p>
        </p:txBody>
      </p:sp>
      <p:sp>
        <p:nvSpPr>
          <p:cNvPr id="8" name="Espace réservé du pied de page 7">
            <a:extLst>
              <a:ext uri="{FF2B5EF4-FFF2-40B4-BE49-F238E27FC236}">
                <a16:creationId xmlns:a16="http://schemas.microsoft.com/office/drawing/2014/main" id="{4BD68857-9CE1-9F50-F473-C159812B3F79}"/>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DEF8254C-D00C-05D1-4892-B43ECF68D029}"/>
              </a:ext>
            </a:extLst>
          </p:cNvPr>
          <p:cNvSpPr>
            <a:spLocks noGrp="1"/>
          </p:cNvSpPr>
          <p:nvPr>
            <p:ph type="sldNum" sz="quarter" idx="12"/>
          </p:nvPr>
        </p:nvSpPr>
        <p:spPr>
          <a:xfrm>
            <a:off x="8164935" y="6400413"/>
            <a:ext cx="350415" cy="276999"/>
          </a:xfrm>
        </p:spPr>
        <p:txBody>
          <a:bodyPr/>
          <a:lstStyle/>
          <a:p>
            <a:fld id="{E62BF8C1-A0AC-4A99-B8D9-0B619DA46C27}" type="slidenum">
              <a:rPr lang="fr-FR" smtClean="0"/>
              <a:pPr/>
              <a:t>‹N°›</a:t>
            </a:fld>
            <a:endParaRPr lang="fr-FR"/>
          </a:p>
        </p:txBody>
      </p:sp>
    </p:spTree>
    <p:extLst>
      <p:ext uri="{BB962C8B-B14F-4D97-AF65-F5344CB8AC3E}">
        <p14:creationId xmlns:p14="http://schemas.microsoft.com/office/powerpoint/2010/main" val="2061092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73C9E218-E86E-4D6D-AAC6-0FBFFCD664A4}" type="datetime1">
              <a:rPr lang="fr-FR">
                <a:solidFill>
                  <a:prstClr val="black">
                    <a:tint val="75000"/>
                  </a:prstClr>
                </a:solidFill>
              </a:rPr>
              <a:pPr>
                <a:defRPr/>
              </a:pPr>
              <a:t>23/02/2023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62602EE-DB13-4C1B-9E66-FE37C2FAC3BC}" type="slidenum">
              <a:rPr lang="fr-FR" altLang="fr-FR"/>
              <a:pPr/>
              <a:t>‹N°›</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7433C0E3-FFCC-4606-A989-B1C21A201F41}" type="datetime1">
              <a:rPr lang="fr-FR">
                <a:solidFill>
                  <a:prstClr val="black">
                    <a:tint val="75000"/>
                  </a:prstClr>
                </a:solidFill>
              </a:rPr>
              <a:pPr>
                <a:defRPr/>
              </a:pPr>
              <a:t>23/02/2023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334F6E0-9A10-4624-B736-18FE9C672F18}" type="slidenum">
              <a:rPr lang="fr-FR" altLang="fr-FR"/>
              <a:pPr/>
              <a:t>‹N°›</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lvl1pPr>
          </a:lstStyle>
          <a:p>
            <a:pPr>
              <a:defRPr/>
            </a:pPr>
            <a:fld id="{CB2C73D4-0262-473C-8584-DEA021A24E04}" type="datetime1">
              <a:rPr lang="fr-FR">
                <a:solidFill>
                  <a:prstClr val="black">
                    <a:tint val="75000"/>
                  </a:prstClr>
                </a:solidFill>
              </a:rPr>
              <a:pPr>
                <a:defRPr/>
              </a:pPr>
              <a:t>23/02/2023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A79901-C61F-40D6-BE9A-1489D18C9655}" type="slidenum">
              <a:rPr lang="fr-FR" altLang="fr-FR"/>
              <a:pPr/>
              <a:t>‹N°›</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2261665D-15FC-4BA5-9C89-8DE1F99B9F2C}" type="datetime1">
              <a:rPr lang="fr-FR">
                <a:solidFill>
                  <a:prstClr val="black">
                    <a:tint val="75000"/>
                  </a:prstClr>
                </a:solidFill>
              </a:rPr>
              <a:pPr>
                <a:defRPr/>
              </a:pPr>
              <a:t>23/02/2023</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CB2D038-DB29-4B68-A973-8B10AEBE7D6C}" type="slidenum">
              <a:rPr lang="fr-FR" altLang="fr-FR"/>
              <a:pPr/>
              <a:t>‹N°›</a:t>
            </a:fld>
            <a:endParaRPr lang="fr-FR" alt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677519FF-3852-4B5F-A901-FBC333AAEB9D}" type="datetime1">
              <a:rPr lang="fr-FR">
                <a:solidFill>
                  <a:prstClr val="black">
                    <a:tint val="75000"/>
                  </a:prstClr>
                </a:solidFill>
              </a:rPr>
              <a:pPr>
                <a:defRPr/>
              </a:pPr>
              <a:t>23/02/2023</a:t>
            </a:fld>
            <a:endParaRPr lang="fr-F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EE8CE02-3DF6-4065-86F5-99498F76D0F9}" type="slidenum">
              <a:rPr lang="fr-FR" altLang="fr-FR"/>
              <a:pPr/>
              <a:t>‹N°›</a:t>
            </a:fld>
            <a:endParaRPr lang="fr-FR" alt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1F404124-A292-4257-B9DC-01E3689B84ED}" type="datetime1">
              <a:rPr lang="fr-FR">
                <a:solidFill>
                  <a:prstClr val="black">
                    <a:tint val="75000"/>
                  </a:prstClr>
                </a:solidFill>
              </a:rPr>
              <a:pPr>
                <a:defRPr/>
              </a:pPr>
              <a:t>23/02/2023</a:t>
            </a:fld>
            <a:endParaRPr lang="fr-F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9511ADE-1206-469A-B3CE-C05E86144A0B}" type="slidenum">
              <a:rPr lang="fr-FR" altLang="fr-FR"/>
              <a:pPr/>
              <a:t>‹N°›</a:t>
            </a:fld>
            <a:endParaRPr lang="fr-FR" alt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C726ED-3DF4-425E-80A6-5CCB9C1F77FD}" type="datetime1">
              <a:rPr lang="fr-FR">
                <a:solidFill>
                  <a:prstClr val="black">
                    <a:tint val="75000"/>
                  </a:prstClr>
                </a:solidFill>
              </a:rPr>
              <a:pPr>
                <a:defRPr/>
              </a:pPr>
              <a:t>23/02/2023</a:t>
            </a:fld>
            <a:endParaRPr lang="fr-F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F49DB3F-DB00-4B35-9F3E-CBCEA8E879BB}" type="slidenum">
              <a:rPr lang="fr-FR" altLang="fr-F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Texte du titre"/>
          <p:cNvSpPr txBox="1">
            <a:spLocks noGrp="1"/>
          </p:cNvSpPr>
          <p:nvPr>
            <p:ph type="title"/>
          </p:nvPr>
        </p:nvSpPr>
        <p:spPr>
          <a:prstGeom prst="rect">
            <a:avLst/>
          </a:prstGeom>
        </p:spPr>
        <p:txBody>
          <a:bodyPr/>
          <a:lstStyle/>
          <a:p>
            <a:r>
              <a:t>Texte du titre</a:t>
            </a:r>
          </a:p>
        </p:txBody>
      </p:sp>
      <p:sp>
        <p:nvSpPr>
          <p:cNvPr id="21"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a:defRPr/>
            </a:pPr>
            <a:fld id="{B4AFC283-E38B-424D-8004-CF7225BBB563}" type="datetime1">
              <a:rPr lang="fr-FR">
                <a:solidFill>
                  <a:prstClr val="black">
                    <a:tint val="75000"/>
                  </a:prstClr>
                </a:solidFill>
              </a:rPr>
              <a:pPr>
                <a:defRPr/>
              </a:pPr>
              <a:t>23/02/2023</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8C08B77-CB33-468D-8DB4-F4D8AE1A8FEE}" type="slidenum">
              <a:rPr lang="fr-FR" altLang="fr-FR"/>
              <a:pPr/>
              <a:t>‹N°›</a:t>
            </a:fld>
            <a:endParaRPr lang="fr-FR" alt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a:defRPr/>
            </a:pPr>
            <a:fld id="{7195FC15-F447-493B-AC14-CA6DE9A536C2}" type="datetime1">
              <a:rPr lang="fr-FR">
                <a:solidFill>
                  <a:prstClr val="black">
                    <a:tint val="75000"/>
                  </a:prstClr>
                </a:solidFill>
              </a:rPr>
              <a:pPr>
                <a:defRPr/>
              </a:pPr>
              <a:t>23/02/2023</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4BD121D-0884-4A60-81BE-F1652D682A9D}" type="slidenum">
              <a:rPr lang="fr-FR" altLang="fr-FR"/>
              <a:pPr/>
              <a:t>‹N°›</a:t>
            </a:fld>
            <a:endParaRPr lang="fr-FR" alt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0B1384B2-BB59-4D5F-918F-1EA6D0712D58}" type="datetime1">
              <a:rPr lang="fr-FR">
                <a:solidFill>
                  <a:prstClr val="black">
                    <a:tint val="75000"/>
                  </a:prstClr>
                </a:solidFill>
              </a:rPr>
              <a:pPr>
                <a:defRPr/>
              </a:pPr>
              <a:t>23/02/2023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C3B01EC-2E61-41D3-A349-06F2F9D728F0}" type="slidenum">
              <a:rPr lang="fr-FR" altLang="fr-FR"/>
              <a:pPr/>
              <a:t>‹N°›</a:t>
            </a:fld>
            <a:endParaRPr lang="fr-FR" alt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DEE4EE17-889D-4868-9AF3-148C3B5CFF68}" type="datetime1">
              <a:rPr lang="fr-FR">
                <a:solidFill>
                  <a:prstClr val="black">
                    <a:tint val="75000"/>
                  </a:prstClr>
                </a:solidFill>
              </a:rPr>
              <a:pPr>
                <a:defRPr/>
              </a:pPr>
              <a:t>23/02/2023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BB8E31D-AF70-4AAE-AF04-59AE5D904963}" type="slidenum">
              <a:rPr lang="fr-FR" altLang="fr-FR"/>
              <a:pPr/>
              <a:t>‹N°›</a:t>
            </a:fld>
            <a:endParaRPr lang="fr-FR" alt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73C9E218-E86E-4D6D-AAC6-0FBFFCD664A4}" type="datetime1">
              <a:rPr lang="fr-FR">
                <a:solidFill>
                  <a:prstClr val="black">
                    <a:tint val="75000"/>
                  </a:prstClr>
                </a:solidFill>
              </a:rPr>
              <a:pPr>
                <a:defRPr/>
              </a:pPr>
              <a:t>23/02/2023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62602EE-DB13-4C1B-9E66-FE37C2FAC3BC}" type="slidenum">
              <a:rPr lang="fr-FR" altLang="fr-FR"/>
              <a:pPr/>
              <a:t>‹N°›</a:t>
            </a:fld>
            <a:endParaRPr lang="fr-FR" alt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7433C0E3-FFCC-4606-A989-B1C21A201F41}" type="datetime1">
              <a:rPr lang="fr-FR">
                <a:solidFill>
                  <a:prstClr val="black">
                    <a:tint val="75000"/>
                  </a:prstClr>
                </a:solidFill>
              </a:rPr>
              <a:pPr>
                <a:defRPr/>
              </a:pPr>
              <a:t>23/02/2023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334F6E0-9A10-4624-B736-18FE9C672F18}" type="slidenum">
              <a:rPr lang="fr-FR" altLang="fr-FR"/>
              <a:pPr/>
              <a:t>‹N°›</a:t>
            </a:fld>
            <a:endParaRPr lang="fr-FR" alt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lvl1pPr>
          </a:lstStyle>
          <a:p>
            <a:pPr>
              <a:defRPr/>
            </a:pPr>
            <a:fld id="{CB2C73D4-0262-473C-8584-DEA021A24E04}" type="datetime1">
              <a:rPr lang="fr-FR">
                <a:solidFill>
                  <a:prstClr val="black">
                    <a:tint val="75000"/>
                  </a:prstClr>
                </a:solidFill>
              </a:rPr>
              <a:pPr>
                <a:defRPr/>
              </a:pPr>
              <a:t>23/02/2023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A79901-C61F-40D6-BE9A-1489D18C9655}" type="slidenum">
              <a:rPr lang="fr-FR" altLang="fr-FR"/>
              <a:pPr/>
              <a:t>‹N°›</a:t>
            </a:fld>
            <a:endParaRPr lang="fr-FR" alt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2261665D-15FC-4BA5-9C89-8DE1F99B9F2C}" type="datetime1">
              <a:rPr lang="fr-FR">
                <a:solidFill>
                  <a:prstClr val="black">
                    <a:tint val="75000"/>
                  </a:prstClr>
                </a:solidFill>
              </a:rPr>
              <a:pPr>
                <a:defRPr/>
              </a:pPr>
              <a:t>23/02/2023</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CB2D038-DB29-4B68-A973-8B10AEBE7D6C}" type="slidenum">
              <a:rPr lang="fr-FR" altLang="fr-FR"/>
              <a:pPr/>
              <a:t>‹N°›</a:t>
            </a:fld>
            <a:endParaRPr lang="fr-FR" alt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677519FF-3852-4B5F-A901-FBC333AAEB9D}" type="datetime1">
              <a:rPr lang="fr-FR">
                <a:solidFill>
                  <a:prstClr val="black">
                    <a:tint val="75000"/>
                  </a:prstClr>
                </a:solidFill>
              </a:rPr>
              <a:pPr>
                <a:defRPr/>
              </a:pPr>
              <a:t>23/02/2023</a:t>
            </a:fld>
            <a:endParaRPr lang="fr-F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EE8CE02-3DF6-4065-86F5-99498F76D0F9}" type="slidenum">
              <a:rPr lang="fr-FR" altLang="fr-FR"/>
              <a:pPr/>
              <a:t>‹N°›</a:t>
            </a:fld>
            <a:endParaRPr lang="fr-FR" alt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1F404124-A292-4257-B9DC-01E3689B84ED}" type="datetime1">
              <a:rPr lang="fr-FR">
                <a:solidFill>
                  <a:prstClr val="black">
                    <a:tint val="75000"/>
                  </a:prstClr>
                </a:solidFill>
              </a:rPr>
              <a:pPr>
                <a:defRPr/>
              </a:pPr>
              <a:t>23/02/2023</a:t>
            </a:fld>
            <a:endParaRPr lang="fr-F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9511ADE-1206-469A-B3CE-C05E86144A0B}" type="slidenum">
              <a:rPr lang="fr-FR" altLang="fr-F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29" name="Texte du titre"/>
          <p:cNvSpPr txBox="1">
            <a:spLocks noGrp="1"/>
          </p:cNvSpPr>
          <p:nvPr>
            <p:ph type="title"/>
          </p:nvPr>
        </p:nvSpPr>
        <p:spPr>
          <a:xfrm>
            <a:off x="623887" y="1709739"/>
            <a:ext cx="7886701" cy="2852737"/>
          </a:xfrm>
          <a:prstGeom prst="rect">
            <a:avLst/>
          </a:prstGeom>
        </p:spPr>
        <p:txBody>
          <a:bodyPr anchor="b"/>
          <a:lstStyle>
            <a:lvl1pPr>
              <a:defRPr sz="6000"/>
            </a:lvl1pPr>
          </a:lstStyle>
          <a:p>
            <a:r>
              <a:t>Texte du titre</a:t>
            </a:r>
          </a:p>
        </p:txBody>
      </p:sp>
      <p:sp>
        <p:nvSpPr>
          <p:cNvPr id="30" name="Texte niveau 1…"/>
          <p:cNvSpPr txBox="1">
            <a:spLocks noGrp="1"/>
          </p:cNvSpPr>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C726ED-3DF4-425E-80A6-5CCB9C1F77FD}" type="datetime1">
              <a:rPr lang="fr-FR">
                <a:solidFill>
                  <a:prstClr val="black">
                    <a:tint val="75000"/>
                  </a:prstClr>
                </a:solidFill>
              </a:rPr>
              <a:pPr>
                <a:defRPr/>
              </a:pPr>
              <a:t>23/02/2023</a:t>
            </a:fld>
            <a:endParaRPr lang="fr-F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F49DB3F-DB00-4B35-9F3E-CBCEA8E879BB}" type="slidenum">
              <a:rPr lang="fr-FR" altLang="fr-FR"/>
              <a:pPr/>
              <a:t>‹N°›</a:t>
            </a:fld>
            <a:endParaRPr lang="fr-FR" alt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a:defRPr/>
            </a:pPr>
            <a:fld id="{B4AFC283-E38B-424D-8004-CF7225BBB563}" type="datetime1">
              <a:rPr lang="fr-FR">
                <a:solidFill>
                  <a:prstClr val="black">
                    <a:tint val="75000"/>
                  </a:prstClr>
                </a:solidFill>
              </a:rPr>
              <a:pPr>
                <a:defRPr/>
              </a:pPr>
              <a:t>23/02/2023</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8C08B77-CB33-468D-8DB4-F4D8AE1A8FEE}" type="slidenum">
              <a:rPr lang="fr-FR" altLang="fr-FR"/>
              <a:pPr/>
              <a:t>‹N°›</a:t>
            </a:fld>
            <a:endParaRPr lang="fr-FR" alt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a:defRPr/>
            </a:pPr>
            <a:fld id="{7195FC15-F447-493B-AC14-CA6DE9A536C2}" type="datetime1">
              <a:rPr lang="fr-FR">
                <a:solidFill>
                  <a:prstClr val="black">
                    <a:tint val="75000"/>
                  </a:prstClr>
                </a:solidFill>
              </a:rPr>
              <a:pPr>
                <a:defRPr/>
              </a:pPr>
              <a:t>23/02/2023</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4BD121D-0884-4A60-81BE-F1652D682A9D}" type="slidenum">
              <a:rPr lang="fr-FR" altLang="fr-FR"/>
              <a:pPr/>
              <a:t>‹N°›</a:t>
            </a:fld>
            <a:endParaRPr lang="fr-FR" alt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0B1384B2-BB59-4D5F-918F-1EA6D0712D58}" type="datetime1">
              <a:rPr lang="fr-FR">
                <a:solidFill>
                  <a:prstClr val="black">
                    <a:tint val="75000"/>
                  </a:prstClr>
                </a:solidFill>
              </a:rPr>
              <a:pPr>
                <a:defRPr/>
              </a:pPr>
              <a:t>23/02/2023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C3B01EC-2E61-41D3-A349-06F2F9D728F0}" type="slidenum">
              <a:rPr lang="fr-FR" altLang="fr-FR"/>
              <a:pPr/>
              <a:t>‹N°›</a:t>
            </a:fld>
            <a:endParaRPr lang="fr-FR" alt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DEE4EE17-889D-4868-9AF3-148C3B5CFF68}" type="datetime1">
              <a:rPr lang="fr-FR">
                <a:solidFill>
                  <a:prstClr val="black">
                    <a:tint val="75000"/>
                  </a:prstClr>
                </a:solidFill>
              </a:rPr>
              <a:pPr>
                <a:defRPr/>
              </a:pPr>
              <a:t>23/02/2023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BB8E31D-AF70-4AAE-AF04-59AE5D904963}" type="slidenum">
              <a:rPr lang="fr-FR" altLang="fr-F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628650" y="1825625"/>
            <a:ext cx="3886200" cy="4351338"/>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7" name="Texte du titre"/>
          <p:cNvSpPr txBox="1">
            <a:spLocks noGrp="1"/>
          </p:cNvSpPr>
          <p:nvPr>
            <p:ph type="title"/>
          </p:nvPr>
        </p:nvSpPr>
        <p:spPr>
          <a:xfrm>
            <a:off x="629841" y="365125"/>
            <a:ext cx="7886701" cy="1325564"/>
          </a:xfrm>
          <a:prstGeom prst="rect">
            <a:avLst/>
          </a:prstGeom>
        </p:spPr>
        <p:txBody>
          <a:bodyPr/>
          <a:lstStyle/>
          <a:p>
            <a:r>
              <a:t>Texte du titre</a:t>
            </a:r>
          </a:p>
        </p:txBody>
      </p:sp>
      <p:sp>
        <p:nvSpPr>
          <p:cNvPr id="48" name="Texte niveau 1…"/>
          <p:cNvSpPr txBox="1">
            <a:spLocks noGrp="1"/>
          </p:cNvSpPr>
          <p:nvPr>
            <p:ph type="body" sz="quarter" idx="1"/>
          </p:nvPr>
        </p:nvSpPr>
        <p:spPr>
          <a:xfrm>
            <a:off x="629841" y="1681163"/>
            <a:ext cx="3868341"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49" name="Text Placeholder 4"/>
          <p:cNvSpPr>
            <a:spLocks noGrp="1"/>
          </p:cNvSpPr>
          <p:nvPr>
            <p:ph type="body" sz="quarter" idx="21"/>
          </p:nvPr>
        </p:nvSpPr>
        <p:spPr>
          <a:xfrm>
            <a:off x="4629150" y="1681163"/>
            <a:ext cx="3887392" cy="823913"/>
          </a:xfrm>
          <a:prstGeom prst="rect">
            <a:avLst/>
          </a:prstGeom>
        </p:spPr>
        <p:txBody>
          <a:bodyPr anchor="b"/>
          <a:lstStyle/>
          <a:p>
            <a:pPr marL="0" indent="0">
              <a:buSzTx/>
              <a:buFontTx/>
              <a:buNone/>
              <a:defRPr sz="2400"/>
            </a:pPr>
            <a:endParaRPr/>
          </a:p>
        </p:txBody>
      </p:sp>
      <p:sp>
        <p:nvSpPr>
          <p:cNvPr id="50"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2" name="Texte du titre"/>
          <p:cNvSpPr txBox="1">
            <a:spLocks noGrp="1"/>
          </p:cNvSpPr>
          <p:nvPr>
            <p:ph type="title"/>
          </p:nvPr>
        </p:nvSpPr>
        <p:spPr>
          <a:xfrm>
            <a:off x="629841" y="457200"/>
            <a:ext cx="2949178" cy="1600200"/>
          </a:xfrm>
          <a:prstGeom prst="rect">
            <a:avLst/>
          </a:prstGeom>
        </p:spPr>
        <p:txBody>
          <a:bodyPr anchor="b"/>
          <a:lstStyle>
            <a:lvl1pPr>
              <a:defRPr sz="3200"/>
            </a:lvl1pPr>
          </a:lstStyle>
          <a:p>
            <a:r>
              <a:t>Texte du titre</a:t>
            </a:r>
          </a:p>
        </p:txBody>
      </p:sp>
      <p:sp>
        <p:nvSpPr>
          <p:cNvPr id="73" name="Texte niveau 1…"/>
          <p:cNvSpPr txBox="1">
            <a:spLocks noGrp="1"/>
          </p:cNvSpPr>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 niveau 1</a:t>
            </a:r>
          </a:p>
          <a:p>
            <a:pPr lvl="1"/>
            <a:r>
              <a:t>Texte niveau 2</a:t>
            </a:r>
          </a:p>
          <a:p>
            <a:pPr lvl="2"/>
            <a:r>
              <a:t>Texte niveau 3</a:t>
            </a:r>
          </a:p>
          <a:p>
            <a:pPr lvl="3"/>
            <a:r>
              <a:t>Texte niveau 4</a:t>
            </a:r>
          </a:p>
          <a:p>
            <a:pPr lvl="4"/>
            <a:r>
              <a:t>Texte niveau 5</a:t>
            </a:r>
          </a:p>
        </p:txBody>
      </p:sp>
      <p:sp>
        <p:nvSpPr>
          <p:cNvPr id="74" name="Text Placeholder 3"/>
          <p:cNvSpPr>
            <a:spLocks noGrp="1"/>
          </p:cNvSpPr>
          <p:nvPr>
            <p:ph type="body" sz="quarter" idx="21"/>
          </p:nvPr>
        </p:nvSpPr>
        <p:spPr>
          <a:xfrm>
            <a:off x="629840" y="2057400"/>
            <a:ext cx="2949180" cy="3811588"/>
          </a:xfrm>
          <a:prstGeom prst="rect">
            <a:avLst/>
          </a:prstGeom>
        </p:spPr>
        <p:txBody>
          <a:bodyPr/>
          <a:lstStyle/>
          <a:p>
            <a:pPr marL="0" indent="0">
              <a:buSzTx/>
              <a:buFontTx/>
              <a:buNone/>
              <a:defRPr sz="1600"/>
            </a:pPr>
            <a:endParaRPr/>
          </a:p>
        </p:txBody>
      </p:sp>
      <p:sp>
        <p:nvSpPr>
          <p:cNvPr id="7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2" name="Texte du titre"/>
          <p:cNvSpPr txBox="1">
            <a:spLocks noGrp="1"/>
          </p:cNvSpPr>
          <p:nvPr>
            <p:ph type="title"/>
          </p:nvPr>
        </p:nvSpPr>
        <p:spPr>
          <a:xfrm>
            <a:off x="629841" y="457200"/>
            <a:ext cx="2949178" cy="1600200"/>
          </a:xfrm>
          <a:prstGeom prst="rect">
            <a:avLst/>
          </a:prstGeom>
        </p:spPr>
        <p:txBody>
          <a:bodyPr anchor="b"/>
          <a:lstStyle>
            <a:lvl1pPr>
              <a:defRPr sz="3200"/>
            </a:lvl1pPr>
          </a:lstStyle>
          <a:p>
            <a:r>
              <a:t>Texte du titre</a:t>
            </a:r>
          </a:p>
        </p:txBody>
      </p:sp>
      <p:sp>
        <p:nvSpPr>
          <p:cNvPr id="83" name="Picture Placeholder 2"/>
          <p:cNvSpPr>
            <a:spLocks noGrp="1"/>
          </p:cNvSpPr>
          <p:nvPr>
            <p:ph type="pic" sz="half" idx="21"/>
          </p:nvPr>
        </p:nvSpPr>
        <p:spPr>
          <a:xfrm>
            <a:off x="3887391" y="987425"/>
            <a:ext cx="4629151" cy="4873626"/>
          </a:xfrm>
          <a:prstGeom prst="rect">
            <a:avLst/>
          </a:prstGeom>
        </p:spPr>
        <p:txBody>
          <a:bodyPr lIns="91439" rIns="91439">
            <a:noAutofit/>
          </a:bodyPr>
          <a:lstStyle/>
          <a:p>
            <a:endParaRPr/>
          </a:p>
        </p:txBody>
      </p:sp>
      <p:sp>
        <p:nvSpPr>
          <p:cNvPr id="84" name="Texte niveau 1…"/>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8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Image 7">
            <a:extLst>
              <a:ext uri="{FF2B5EF4-FFF2-40B4-BE49-F238E27FC236}">
                <a16:creationId xmlns:a16="http://schemas.microsoft.com/office/drawing/2014/main" id="{6295F450-EAE7-40E9-97C6-BF989CE4C9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7" y="6048899"/>
            <a:ext cx="2842636" cy="523456"/>
          </a:xfrm>
          <a:prstGeom prst="rect">
            <a:avLst/>
          </a:prstGeom>
        </p:spPr>
      </p:pic>
    </p:spTree>
    <p:extLst>
      <p:ext uri="{BB962C8B-B14F-4D97-AF65-F5344CB8AC3E}">
        <p14:creationId xmlns:p14="http://schemas.microsoft.com/office/powerpoint/2010/main" val="132575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628650" y="365125"/>
            <a:ext cx="78867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Texte du titre</a:t>
            </a:r>
          </a:p>
        </p:txBody>
      </p:sp>
      <p:sp>
        <p:nvSpPr>
          <p:cNvPr id="3" name="Texte niveau 1…"/>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8256726" y="6414760"/>
            <a:ext cx="258624" cy="248305"/>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2" r:id="rId11"/>
    <p:sldLayoutId id="2147483663"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4572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9144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13716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18288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AE7E9A0-76F8-4E35-BB38-78E8A9BF3489}" type="datetime1">
              <a:rPr lang="fr-FR" kern="1200">
                <a:solidFill>
                  <a:prstClr val="black">
                    <a:tint val="75000"/>
                  </a:prstClr>
                </a:solidFill>
              </a:rPr>
              <a:pPr>
                <a:defRPr/>
              </a:pPr>
              <a:t>23/02/2023</a:t>
            </a:fld>
            <a:endParaRPr lang="fr-FR" kern="120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kern="120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E2D07C0E-C1ED-45B1-9AB7-95C47B493FDE}" type="slidenum">
              <a:rPr lang="fr-FR" altLang="fr-FR" kern="1200" smtClean="0">
                <a:cs typeface="Arial" charset="0"/>
              </a:rPr>
              <a:pPr fontAlgn="base">
                <a:spcBef>
                  <a:spcPct val="0"/>
                </a:spcBef>
                <a:spcAft>
                  <a:spcPct val="0"/>
                </a:spcAft>
              </a:pPr>
              <a:t>‹N°›</a:t>
            </a:fld>
            <a:endParaRPr lang="fr-FR" altLang="fr-FR" kern="1200">
              <a:cs typeface="Arial" charset="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AE7E9A0-76F8-4E35-BB38-78E8A9BF3489}" type="datetime1">
              <a:rPr lang="fr-FR" kern="1200">
                <a:solidFill>
                  <a:prstClr val="black">
                    <a:tint val="75000"/>
                  </a:prstClr>
                </a:solidFill>
              </a:rPr>
              <a:pPr>
                <a:defRPr/>
              </a:pPr>
              <a:t>23/02/2023</a:t>
            </a:fld>
            <a:endParaRPr lang="fr-FR" kern="120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kern="120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E2D07C0E-C1ED-45B1-9AB7-95C47B493FDE}" type="slidenum">
              <a:rPr lang="fr-FR" altLang="fr-FR" kern="1200" smtClean="0">
                <a:cs typeface="Arial" charset="0"/>
              </a:rPr>
              <a:pPr fontAlgn="base">
                <a:spcBef>
                  <a:spcPct val="0"/>
                </a:spcBef>
                <a:spcAft>
                  <a:spcPct val="0"/>
                </a:spcAft>
              </a:pPr>
              <a:t>‹N°›</a:t>
            </a:fld>
            <a:endParaRPr lang="fr-FR" altLang="fr-FR" kern="1200">
              <a:cs typeface="Arial"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Espace réservé du contenu 4" descr="Espace réservé du contenu 4"/>
          <p:cNvPicPr>
            <a:picLocks noChangeAspect="1"/>
          </p:cNvPicPr>
          <p:nvPr/>
        </p:nvPicPr>
        <p:blipFill>
          <a:blip r:embed="rId2" cstate="print"/>
          <a:stretch>
            <a:fillRect/>
          </a:stretch>
        </p:blipFill>
        <p:spPr>
          <a:xfrm>
            <a:off x="2563248" y="3263652"/>
            <a:ext cx="3672408" cy="2383978"/>
          </a:xfrm>
          <a:prstGeom prst="rect">
            <a:avLst/>
          </a:prstGeom>
          <a:ln w="76200">
            <a:solidFill>
              <a:srgbClr val="00B050"/>
            </a:solidFill>
            <a:miter lim="400000"/>
          </a:ln>
        </p:spPr>
      </p:pic>
      <p:sp>
        <p:nvSpPr>
          <p:cNvPr id="100" name="Espace réservé du numéro de diapositive 3"/>
          <p:cNvSpPr txBox="1">
            <a:spLocks noGrp="1"/>
          </p:cNvSpPr>
          <p:nvPr>
            <p:ph type="sldNum" sz="quarter" idx="2"/>
          </p:nvPr>
        </p:nvSpPr>
        <p:spPr>
          <a:xfrm>
            <a:off x="833396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a:t>
            </a:fld>
            <a:endParaRPr/>
          </a:p>
        </p:txBody>
      </p:sp>
      <p:pic>
        <p:nvPicPr>
          <p:cNvPr id="101" name="Picture 6" descr="Picture 6"/>
          <p:cNvPicPr>
            <a:picLocks noChangeAspect="1"/>
          </p:cNvPicPr>
          <p:nvPr/>
        </p:nvPicPr>
        <p:blipFill>
          <a:blip r:embed="rId3" cstate="print"/>
          <a:stretch>
            <a:fillRect/>
          </a:stretch>
        </p:blipFill>
        <p:spPr>
          <a:xfrm>
            <a:off x="2563248" y="1568142"/>
            <a:ext cx="3672408" cy="1608668"/>
          </a:xfrm>
          <a:prstGeom prst="rect">
            <a:avLst/>
          </a:prstGeom>
          <a:ln w="76200">
            <a:solidFill>
              <a:srgbClr val="00B050"/>
            </a:solidFill>
            <a:miter lim="400000"/>
          </a:ln>
        </p:spPr>
      </p:pic>
      <p:sp>
        <p:nvSpPr>
          <p:cNvPr id="5" name="ZoneTexte 4"/>
          <p:cNvSpPr txBox="1"/>
          <p:nvPr/>
        </p:nvSpPr>
        <p:spPr>
          <a:xfrm>
            <a:off x="323528" y="188640"/>
            <a:ext cx="8640960" cy="1292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rgbClr val="FF0000"/>
                </a:solidFill>
                <a:effectLst/>
                <a:uFillTx/>
                <a:latin typeface="Arial Narrow" pitchFamily="34" charset="0"/>
                <a:sym typeface="Calibri"/>
              </a:rPr>
              <a:t>Président Du Rotary International /Gordon </a:t>
            </a:r>
            <a:r>
              <a:rPr kumimoji="0" lang="fr-FR" sz="3200" b="1" i="0" u="none" strike="noStrike" cap="none" spc="0" normalizeH="0" baseline="0" dirty="0" err="1">
                <a:ln>
                  <a:noFill/>
                </a:ln>
                <a:solidFill>
                  <a:srgbClr val="FF0000"/>
                </a:solidFill>
                <a:effectLst/>
                <a:uFillTx/>
                <a:latin typeface="Arial Narrow" pitchFamily="34" charset="0"/>
                <a:sym typeface="Calibri"/>
              </a:rPr>
              <a:t>M.McInallY</a:t>
            </a:r>
            <a:r>
              <a:rPr kumimoji="0" lang="fr-FR" sz="3200" b="1" i="0" u="none" strike="noStrike" cap="none" spc="0" normalizeH="0" baseline="0" dirty="0">
                <a:ln>
                  <a:noFill/>
                </a:ln>
                <a:solidFill>
                  <a:srgbClr val="FF0000"/>
                </a:solidFill>
                <a:effectLst/>
                <a:uFillTx/>
                <a:latin typeface="Arial Narrow" pitchFamily="34" charset="0"/>
                <a:sym typeface="Calibri"/>
              </a:rPr>
              <a:t> </a:t>
            </a:r>
          </a:p>
          <a:p>
            <a:pPr marL="0" marR="0" indent="0" algn="l" defTabSz="457200" rtl="0" fontAlgn="auto" latinLnBrk="0" hangingPunct="0">
              <a:lnSpc>
                <a:spcPct val="100000"/>
              </a:lnSpc>
              <a:spcBef>
                <a:spcPts val="0"/>
              </a:spcBef>
              <a:spcAft>
                <a:spcPts val="0"/>
              </a:spcAft>
              <a:buClrTx/>
              <a:buSzTx/>
              <a:buFontTx/>
              <a:buNone/>
              <a:tabLst/>
            </a:pPr>
            <a:endParaRPr lang="fr-FR" b="1" dirty="0">
              <a:solidFill>
                <a:srgbClr val="FF0000"/>
              </a:solidFill>
            </a:endParaRPr>
          </a:p>
          <a:p>
            <a:pPr marL="0" marR="0" indent="0" algn="l" defTabSz="4572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mn-lt"/>
                <a:ea typeface="+mn-ea"/>
                <a:cs typeface="+mn-cs"/>
                <a:sym typeface="Calibri"/>
              </a:rPr>
              <a:t>        </a:t>
            </a:r>
            <a:r>
              <a:rPr lang="fr-FR" sz="2800" b="1" dirty="0">
                <a:solidFill>
                  <a:srgbClr val="FF0000"/>
                </a:solidFill>
                <a:latin typeface="Arial Narrow" pitchFamily="34" charset="0"/>
              </a:rPr>
              <a:t>   </a:t>
            </a:r>
            <a:r>
              <a:rPr kumimoji="0" lang="fr-FR" sz="2800" b="1" i="0" u="none" strike="noStrike" cap="none" spc="0" normalizeH="0" baseline="0" dirty="0">
                <a:ln>
                  <a:noFill/>
                </a:ln>
                <a:solidFill>
                  <a:srgbClr val="FF0000"/>
                </a:solidFill>
                <a:effectLst/>
                <a:uFillTx/>
                <a:latin typeface="Arial Narrow" pitchFamily="34" charset="0"/>
                <a:sym typeface="Calibri"/>
              </a:rPr>
              <a:t> Thème Présidentiel :</a:t>
            </a:r>
            <a:r>
              <a:rPr kumimoji="0" lang="fr-FR" sz="2800" b="1" i="0" u="none" strike="noStrike" cap="none" spc="0" normalizeH="0" baseline="0" dirty="0">
                <a:ln>
                  <a:noFill/>
                </a:ln>
                <a:solidFill>
                  <a:srgbClr val="00B050"/>
                </a:solidFill>
                <a:effectLst/>
                <a:uFillTx/>
                <a:latin typeface="Arial Narrow" pitchFamily="34" charset="0"/>
                <a:sym typeface="Calibri"/>
              </a:rPr>
              <a:t>Créons</a:t>
            </a:r>
            <a:r>
              <a:rPr kumimoji="0" lang="fr-FR" sz="2800" b="1" i="0" u="none" strike="noStrike" cap="none" spc="0" normalizeH="0" dirty="0">
                <a:ln>
                  <a:noFill/>
                </a:ln>
                <a:solidFill>
                  <a:srgbClr val="00B050"/>
                </a:solidFill>
                <a:effectLst/>
                <a:uFillTx/>
                <a:latin typeface="Arial Narrow" pitchFamily="34" charset="0"/>
                <a:sym typeface="Calibri"/>
              </a:rPr>
              <a:t> de l’espoir dans le monde </a:t>
            </a:r>
            <a:r>
              <a:rPr kumimoji="0" lang="fr-FR" sz="2800" b="1" i="0" u="none" strike="noStrike" cap="none" spc="0" normalizeH="0" baseline="0" dirty="0">
                <a:ln>
                  <a:noFill/>
                </a:ln>
                <a:solidFill>
                  <a:srgbClr val="00B050"/>
                </a:solidFill>
                <a:effectLst/>
                <a:uFillTx/>
                <a:latin typeface="Arial Narrow" pitchFamily="34" charset="0"/>
                <a:sym typeface="Calibri"/>
              </a:rPr>
              <a:t> </a:t>
            </a:r>
          </a:p>
        </p:txBody>
      </p:sp>
      <p:pic>
        <p:nvPicPr>
          <p:cNvPr id="2" name="Image 1">
            <a:extLst>
              <a:ext uri="{FF2B5EF4-FFF2-40B4-BE49-F238E27FC236}">
                <a16:creationId xmlns:a16="http://schemas.microsoft.com/office/drawing/2014/main" id="{26CF31FA-3F72-B3AD-D507-7EF431E0E187}"/>
              </a:ext>
            </a:extLst>
          </p:cNvPr>
          <p:cNvPicPr>
            <a:picLocks noChangeAspect="1"/>
          </p:cNvPicPr>
          <p:nvPr/>
        </p:nvPicPr>
        <p:blipFill>
          <a:blip r:embed="rId4"/>
          <a:stretch>
            <a:fillRect/>
          </a:stretch>
        </p:blipFill>
        <p:spPr>
          <a:xfrm>
            <a:off x="6552224" y="1773153"/>
            <a:ext cx="2402032" cy="646232"/>
          </a:xfrm>
          <a:prstGeom prst="rect">
            <a:avLst/>
          </a:prstGeom>
        </p:spPr>
      </p:pic>
      <p:pic>
        <p:nvPicPr>
          <p:cNvPr id="3" name="Image 2">
            <a:extLst>
              <a:ext uri="{FF2B5EF4-FFF2-40B4-BE49-F238E27FC236}">
                <a16:creationId xmlns:a16="http://schemas.microsoft.com/office/drawing/2014/main" id="{801725BD-41FC-2369-1324-45FC234BE9A3}"/>
              </a:ext>
            </a:extLst>
          </p:cNvPr>
          <p:cNvPicPr>
            <a:picLocks noChangeAspect="1"/>
          </p:cNvPicPr>
          <p:nvPr/>
        </p:nvPicPr>
        <p:blipFill>
          <a:blip r:embed="rId4"/>
          <a:stretch>
            <a:fillRect/>
          </a:stretch>
        </p:blipFill>
        <p:spPr>
          <a:xfrm>
            <a:off x="251520" y="5892680"/>
            <a:ext cx="2402032" cy="646232"/>
          </a:xfrm>
          <a:prstGeom prst="rect">
            <a:avLst/>
          </a:prstGeom>
        </p:spPr>
      </p:pic>
      <p:pic>
        <p:nvPicPr>
          <p:cNvPr id="4" name="Image 3">
            <a:extLst>
              <a:ext uri="{FF2B5EF4-FFF2-40B4-BE49-F238E27FC236}">
                <a16:creationId xmlns:a16="http://schemas.microsoft.com/office/drawing/2014/main" id="{2B5EE42C-5058-45F6-0D36-FDE7239949FE}"/>
              </a:ext>
            </a:extLst>
          </p:cNvPr>
          <p:cNvPicPr>
            <a:picLocks noChangeAspect="1"/>
          </p:cNvPicPr>
          <p:nvPr/>
        </p:nvPicPr>
        <p:blipFill>
          <a:blip r:embed="rId4"/>
          <a:stretch>
            <a:fillRect/>
          </a:stretch>
        </p:blipFill>
        <p:spPr>
          <a:xfrm>
            <a:off x="6600163" y="5976769"/>
            <a:ext cx="2402032" cy="646232"/>
          </a:xfrm>
          <a:prstGeom prst="rect">
            <a:avLst/>
          </a:prstGeom>
        </p:spPr>
      </p:pic>
      <p:pic>
        <p:nvPicPr>
          <p:cNvPr id="6" name="Image 5">
            <a:extLst>
              <a:ext uri="{FF2B5EF4-FFF2-40B4-BE49-F238E27FC236}">
                <a16:creationId xmlns:a16="http://schemas.microsoft.com/office/drawing/2014/main" id="{51348A43-63AA-210D-60B4-722479F675AE}"/>
              </a:ext>
            </a:extLst>
          </p:cNvPr>
          <p:cNvPicPr>
            <a:picLocks noChangeAspect="1"/>
          </p:cNvPicPr>
          <p:nvPr/>
        </p:nvPicPr>
        <p:blipFill>
          <a:blip r:embed="rId4"/>
          <a:stretch>
            <a:fillRect/>
          </a:stretch>
        </p:blipFill>
        <p:spPr>
          <a:xfrm>
            <a:off x="9728" y="1726244"/>
            <a:ext cx="2402032" cy="646232"/>
          </a:xfrm>
          <a:prstGeom prst="rect">
            <a:avLst/>
          </a:prstGeom>
        </p:spPr>
      </p:pic>
      <p:pic>
        <p:nvPicPr>
          <p:cNvPr id="7" name="Image 6">
            <a:extLst>
              <a:ext uri="{FF2B5EF4-FFF2-40B4-BE49-F238E27FC236}">
                <a16:creationId xmlns:a16="http://schemas.microsoft.com/office/drawing/2014/main" id="{540964B9-77E9-6C12-4096-1BFA2A46208A}"/>
              </a:ext>
            </a:extLst>
          </p:cNvPr>
          <p:cNvPicPr>
            <a:picLocks noChangeAspect="1"/>
          </p:cNvPicPr>
          <p:nvPr/>
        </p:nvPicPr>
        <p:blipFill>
          <a:blip r:embed="rId5"/>
          <a:stretch>
            <a:fillRect/>
          </a:stretch>
        </p:blipFill>
        <p:spPr>
          <a:xfrm>
            <a:off x="115192" y="3429000"/>
            <a:ext cx="2304256" cy="1943584"/>
          </a:xfrm>
          <a:prstGeom prst="rect">
            <a:avLst/>
          </a:prstGeom>
        </p:spPr>
      </p:pic>
      <p:pic>
        <p:nvPicPr>
          <p:cNvPr id="8" name="Image 7">
            <a:extLst>
              <a:ext uri="{FF2B5EF4-FFF2-40B4-BE49-F238E27FC236}">
                <a16:creationId xmlns:a16="http://schemas.microsoft.com/office/drawing/2014/main" id="{C61595CD-258C-8114-0FE8-FBDD8F496CA0}"/>
              </a:ext>
            </a:extLst>
          </p:cNvPr>
          <p:cNvPicPr>
            <a:picLocks noChangeAspect="1"/>
          </p:cNvPicPr>
          <p:nvPr/>
        </p:nvPicPr>
        <p:blipFill>
          <a:blip r:embed="rId6"/>
          <a:stretch>
            <a:fillRect/>
          </a:stretch>
        </p:blipFill>
        <p:spPr>
          <a:xfrm>
            <a:off x="6632583" y="3486293"/>
            <a:ext cx="2304488" cy="1938696"/>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3"/>
          <p:cNvSpPr txBox="1"/>
          <p:nvPr/>
        </p:nvSpPr>
        <p:spPr>
          <a:xfrm>
            <a:off x="131445" y="165100"/>
            <a:ext cx="8966835"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12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endParaRPr dirty="0"/>
          </a:p>
          <a:p>
            <a:pPr lvl="1" algn="ctr">
              <a:lnSpc>
                <a:spcPct val="150000"/>
              </a:lnSpc>
              <a:defRPr sz="4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			Commission </a:t>
            </a:r>
            <a:r>
              <a:rPr dirty="0" err="1"/>
              <a:t>Effectifs</a:t>
            </a:r>
            <a:r>
              <a:rPr sz="1200" dirty="0"/>
              <a:t>				</a:t>
            </a:r>
            <a:r>
              <a:rPr sz="2000" dirty="0">
                <a:solidFill>
                  <a:srgbClr val="00B050"/>
                </a:solidFill>
              </a:rPr>
              <a:t>QUATRE OBJECTIFS </a:t>
            </a:r>
            <a:r>
              <a:rPr sz="2400" dirty="0">
                <a:solidFill>
                  <a:srgbClr val="00B050"/>
                </a:solidFill>
              </a:rPr>
              <a:t>(1):</a:t>
            </a:r>
            <a:endParaRPr sz="2000" dirty="0"/>
          </a:p>
          <a:p>
            <a:pPr marL="914400" lvl="1" indent="-457200">
              <a:lnSpc>
                <a:spcPct val="150000"/>
              </a:lnSpc>
              <a:buSzPct val="100000"/>
              <a:buAutoNum type="arabicPeriod"/>
              <a:defRPr b="1" i="1" u="sng">
                <a:solidFill>
                  <a:schemeClr val="accent2"/>
                </a:solidFill>
                <a:latin typeface="Arial Narrow"/>
                <a:ea typeface="Arial Narrow"/>
                <a:cs typeface="Arial Narrow"/>
                <a:sym typeface="Arial Narrow"/>
              </a:defRPr>
            </a:pPr>
            <a:r>
              <a:rPr dirty="0"/>
              <a:t>FIDELISER </a:t>
            </a:r>
            <a:r>
              <a:rPr u="none" dirty="0">
                <a:solidFill>
                  <a:srgbClr val="000000"/>
                </a:solidFill>
              </a:rPr>
              <a:t>: 													</a:t>
            </a:r>
            <a:endParaRPr dirty="0">
              <a:latin typeface="Arial"/>
              <a:ea typeface="Arial"/>
              <a:cs typeface="Arial"/>
              <a:sym typeface="Arial"/>
            </a:endParaRPr>
          </a:p>
          <a:p>
            <a:pPr lvl="1">
              <a:lnSpc>
                <a:spcPct val="150000"/>
              </a:lnSpc>
              <a:defRPr b="1" i="1">
                <a:latin typeface="Arial Narrow"/>
                <a:ea typeface="Arial Narrow"/>
                <a:cs typeface="Arial Narrow"/>
                <a:sym typeface="Arial Narrow"/>
              </a:defRPr>
            </a:pPr>
            <a:r>
              <a:rPr dirty="0">
                <a:solidFill>
                  <a:schemeClr val="bg2">
                    <a:lumMod val="20000"/>
                    <a:lumOff val="80000"/>
                  </a:schemeClr>
                </a:solidFill>
                <a:latin typeface="Arial Narrow" pitchFamily="34" charset="0"/>
              </a:rPr>
              <a:t>  - </a:t>
            </a:r>
            <a:r>
              <a:rPr sz="2000" dirty="0" err="1">
                <a:solidFill>
                  <a:schemeClr val="bg2">
                    <a:lumMod val="20000"/>
                    <a:lumOff val="80000"/>
                  </a:schemeClr>
                </a:solidFill>
                <a:latin typeface="Arial Narrow" pitchFamily="34" charset="0"/>
              </a:rPr>
              <a:t>Construire</a:t>
            </a:r>
            <a:r>
              <a:rPr sz="2000" dirty="0">
                <a:solidFill>
                  <a:srgbClr val="FFFFFF"/>
                </a:solidFill>
                <a:latin typeface="Arial Narrow" pitchFamily="34" charset="0"/>
              </a:rPr>
              <a:t>, </a:t>
            </a:r>
            <a:r>
              <a:rPr sz="2000" dirty="0" err="1">
                <a:solidFill>
                  <a:srgbClr val="FFFFFF"/>
                </a:solidFill>
                <a:latin typeface="Arial Narrow" pitchFamily="34" charset="0"/>
              </a:rPr>
              <a:t>dans</a:t>
            </a:r>
            <a:r>
              <a:rPr sz="2000" dirty="0">
                <a:solidFill>
                  <a:srgbClr val="FFFFFF"/>
                </a:solidFill>
                <a:latin typeface="Arial Narrow" pitchFamily="34" charset="0"/>
              </a:rPr>
              <a:t> </a:t>
            </a:r>
            <a:r>
              <a:rPr sz="2000" dirty="0" err="1">
                <a:solidFill>
                  <a:srgbClr val="FFFFFF"/>
                </a:solidFill>
                <a:latin typeface="Arial Narrow" pitchFamily="34" charset="0"/>
              </a:rPr>
              <a:t>chaque</a:t>
            </a:r>
            <a:r>
              <a:rPr sz="2000" dirty="0">
                <a:solidFill>
                  <a:srgbClr val="FFFFFF"/>
                </a:solidFill>
                <a:latin typeface="Arial Narrow" pitchFamily="34" charset="0"/>
              </a:rPr>
              <a:t> zone ADG, en lien avec les </a:t>
            </a:r>
            <a:r>
              <a:rPr sz="2000" dirty="0" err="1">
                <a:solidFill>
                  <a:srgbClr val="FFFFFF"/>
                </a:solidFill>
                <a:latin typeface="Arial Narrow" pitchFamily="34" charset="0"/>
              </a:rPr>
              <a:t>présidents</a:t>
            </a:r>
            <a:r>
              <a:rPr sz="2000" dirty="0">
                <a:solidFill>
                  <a:srgbClr val="FFFFFF"/>
                </a:solidFill>
                <a:latin typeface="Arial Narrow" pitchFamily="34" charset="0"/>
              </a:rPr>
              <a:t>, des </a:t>
            </a:r>
            <a:r>
              <a:rPr sz="2000" dirty="0" err="1">
                <a:solidFill>
                  <a:srgbClr val="FFFFFF"/>
                </a:solidFill>
                <a:latin typeface="Arial Narrow" pitchFamily="34" charset="0"/>
              </a:rPr>
              <a:t>objectifs</a:t>
            </a:r>
            <a:r>
              <a:rPr sz="2000" dirty="0">
                <a:solidFill>
                  <a:srgbClr val="FFFFFF"/>
                </a:solidFill>
                <a:latin typeface="Arial Narrow" pitchFamily="34" charset="0"/>
              </a:rPr>
              <a:t> de progression ,</a:t>
            </a:r>
            <a:endParaRPr sz="2000" dirty="0">
              <a:latin typeface="Arial Narrow" pitchFamily="34" charset="0"/>
              <a:ea typeface="Arial"/>
              <a:cs typeface="Arial"/>
              <a:sym typeface="Arial"/>
            </a:endParaRPr>
          </a:p>
          <a:p>
            <a:pPr lvl="1">
              <a:lnSpc>
                <a:spcPct val="150000"/>
              </a:lnSpc>
              <a:defRPr b="1" i="1">
                <a:solidFill>
                  <a:srgbClr val="FFFFFF"/>
                </a:solidFill>
                <a:latin typeface="Arial Narrow"/>
                <a:ea typeface="Arial Narrow"/>
                <a:cs typeface="Arial Narrow"/>
                <a:sym typeface="Arial Narrow"/>
              </a:defRPr>
            </a:pPr>
            <a:r>
              <a:rPr sz="2000" dirty="0">
                <a:latin typeface="Arial Narrow" pitchFamily="34" charset="0"/>
              </a:rPr>
              <a:t>  - Faire en </a:t>
            </a:r>
            <a:r>
              <a:rPr sz="2000" dirty="0" err="1">
                <a:latin typeface="Arial Narrow" pitchFamily="34" charset="0"/>
              </a:rPr>
              <a:t>sorte</a:t>
            </a:r>
            <a:r>
              <a:rPr sz="2000" dirty="0">
                <a:latin typeface="Arial Narrow" pitchFamily="34" charset="0"/>
              </a:rPr>
              <a:t> </a:t>
            </a:r>
            <a:r>
              <a:rPr sz="2000" dirty="0" err="1">
                <a:latin typeface="Arial Narrow" pitchFamily="34" charset="0"/>
              </a:rPr>
              <a:t>que</a:t>
            </a:r>
            <a:r>
              <a:rPr sz="2000" dirty="0">
                <a:latin typeface="Arial Narrow" pitchFamily="34" charset="0"/>
              </a:rPr>
              <a:t> les clubs </a:t>
            </a:r>
            <a:r>
              <a:rPr sz="2000" dirty="0" err="1">
                <a:latin typeface="Arial Narrow" pitchFamily="34" charset="0"/>
              </a:rPr>
              <a:t>donnent</a:t>
            </a:r>
            <a:r>
              <a:rPr sz="2000" dirty="0">
                <a:latin typeface="Arial Narrow" pitchFamily="34" charset="0"/>
              </a:rPr>
              <a:t> des </a:t>
            </a:r>
            <a:r>
              <a:rPr sz="2000" dirty="0" err="1">
                <a:latin typeface="Arial Narrow" pitchFamily="34" charset="0"/>
              </a:rPr>
              <a:t>rôles</a:t>
            </a:r>
            <a:r>
              <a:rPr sz="2000" dirty="0">
                <a:latin typeface="Arial Narrow" pitchFamily="34" charset="0"/>
              </a:rPr>
              <a:t> à </a:t>
            </a:r>
            <a:r>
              <a:rPr sz="2000" dirty="0" err="1">
                <a:latin typeface="Arial Narrow" pitchFamily="34" charset="0"/>
              </a:rPr>
              <a:t>chaque</a:t>
            </a:r>
            <a:r>
              <a:rPr sz="2000" dirty="0">
                <a:latin typeface="Arial Narrow" pitchFamily="34" charset="0"/>
              </a:rPr>
              <a:t> </a:t>
            </a:r>
            <a:r>
              <a:rPr sz="2000" dirty="0" err="1">
                <a:latin typeface="Arial Narrow" pitchFamily="34" charset="0"/>
              </a:rPr>
              <a:t>membre</a:t>
            </a:r>
            <a:r>
              <a:rPr sz="2000" dirty="0">
                <a:latin typeface="Arial Narrow" pitchFamily="34" charset="0"/>
              </a:rPr>
              <a:t>,</a:t>
            </a:r>
            <a:endParaRPr sz="2000" dirty="0">
              <a:latin typeface="Arial Narrow" pitchFamily="34" charset="0"/>
              <a:ea typeface="Arial"/>
              <a:cs typeface="Arial"/>
              <a:sym typeface="Arial"/>
            </a:endParaRPr>
          </a:p>
          <a:p>
            <a:pPr lvl="1">
              <a:lnSpc>
                <a:spcPct val="150000"/>
              </a:lnSpc>
              <a:defRPr b="1" i="1">
                <a:solidFill>
                  <a:srgbClr val="FFFFFF"/>
                </a:solidFill>
                <a:latin typeface="Arial Narrow"/>
                <a:ea typeface="Arial Narrow"/>
                <a:cs typeface="Arial Narrow"/>
                <a:sym typeface="Arial Narrow"/>
              </a:defRPr>
            </a:pPr>
            <a:r>
              <a:rPr sz="2000" dirty="0">
                <a:latin typeface="Arial Narrow" pitchFamily="34" charset="0"/>
              </a:rPr>
              <a:t>  - </a:t>
            </a:r>
            <a:r>
              <a:rPr sz="2000" dirty="0" err="1">
                <a:latin typeface="Arial Narrow" pitchFamily="34" charset="0"/>
              </a:rPr>
              <a:t>réalisent</a:t>
            </a:r>
            <a:r>
              <a:rPr sz="2000" dirty="0">
                <a:latin typeface="Arial Narrow" pitchFamily="34" charset="0"/>
              </a:rPr>
              <a:t> des actions ,</a:t>
            </a:r>
            <a:endParaRPr sz="2000" dirty="0">
              <a:latin typeface="Arial Narrow" pitchFamily="34" charset="0"/>
              <a:ea typeface="Arial"/>
              <a:cs typeface="Arial"/>
              <a:sym typeface="Arial"/>
            </a:endParaRPr>
          </a:p>
          <a:p>
            <a:pPr lvl="1">
              <a:lnSpc>
                <a:spcPct val="150000"/>
              </a:lnSpc>
              <a:defRPr b="1" i="1">
                <a:solidFill>
                  <a:srgbClr val="FFFFFF"/>
                </a:solidFill>
                <a:latin typeface="Arial Narrow"/>
                <a:ea typeface="Arial Narrow"/>
                <a:cs typeface="Arial Narrow"/>
                <a:sym typeface="Arial Narrow"/>
              </a:defRPr>
            </a:pPr>
            <a:r>
              <a:rPr sz="2000" dirty="0">
                <a:latin typeface="Arial Narrow" pitchFamily="34" charset="0"/>
              </a:rPr>
              <a:t>  - et </a:t>
            </a:r>
            <a:r>
              <a:rPr sz="2000" dirty="0" err="1">
                <a:latin typeface="Arial Narrow" pitchFamily="34" charset="0"/>
              </a:rPr>
              <a:t>donnent</a:t>
            </a:r>
            <a:r>
              <a:rPr sz="2000" dirty="0">
                <a:latin typeface="Arial Narrow" pitchFamily="34" charset="0"/>
              </a:rPr>
              <a:t> </a:t>
            </a:r>
            <a:r>
              <a:rPr sz="2000" dirty="0" err="1">
                <a:latin typeface="Arial Narrow" pitchFamily="34" charset="0"/>
              </a:rPr>
              <a:t>une</a:t>
            </a:r>
            <a:r>
              <a:rPr sz="2000" dirty="0">
                <a:latin typeface="Arial Narrow" pitchFamily="34" charset="0"/>
              </a:rPr>
              <a:t> image de </a:t>
            </a:r>
            <a:r>
              <a:rPr sz="2000" dirty="0" err="1">
                <a:latin typeface="Arial Narrow" pitchFamily="34" charset="0"/>
              </a:rPr>
              <a:t>dynamisme</a:t>
            </a:r>
            <a:r>
              <a:rPr sz="2000" dirty="0">
                <a:latin typeface="Arial Narrow" pitchFamily="34" charset="0"/>
              </a:rPr>
              <a:t>, de respect et </a:t>
            </a:r>
            <a:r>
              <a:rPr sz="2000" dirty="0" err="1">
                <a:latin typeface="Arial Narrow" pitchFamily="34" charset="0"/>
              </a:rPr>
              <a:t>d’équité</a:t>
            </a:r>
            <a:r>
              <a:rPr sz="2000" dirty="0">
                <a:latin typeface="Arial Narrow" pitchFamily="34" charset="0"/>
              </a:rPr>
              <a:t> entre les </a:t>
            </a:r>
            <a:r>
              <a:rPr sz="2000" dirty="0" err="1">
                <a:latin typeface="Arial Narrow" pitchFamily="34" charset="0"/>
              </a:rPr>
              <a:t>membres</a:t>
            </a:r>
            <a:r>
              <a:rPr sz="2000" dirty="0">
                <a:latin typeface="Arial Narrow" pitchFamily="34" charset="0"/>
              </a:rPr>
              <a:t>. </a:t>
            </a:r>
            <a:endParaRPr sz="2000" dirty="0">
              <a:latin typeface="Arial Narrow" pitchFamily="34" charset="0"/>
              <a:ea typeface="Arial"/>
              <a:cs typeface="Arial"/>
              <a:sym typeface="Arial"/>
            </a:endParaRPr>
          </a:p>
          <a:p>
            <a:pPr marL="342900" lvl="1" indent="114300">
              <a:lnSpc>
                <a:spcPct val="150000"/>
              </a:lnSpc>
              <a:defRPr b="1" i="1">
                <a:solidFill>
                  <a:schemeClr val="accent2"/>
                </a:solidFill>
                <a:latin typeface="Arial Narrow"/>
                <a:ea typeface="Arial Narrow"/>
                <a:cs typeface="Arial Narrow"/>
                <a:sym typeface="Arial Narrow"/>
              </a:defRPr>
            </a:pPr>
            <a:r>
              <a:rPr dirty="0"/>
              <a:t>2.   </a:t>
            </a:r>
            <a:r>
              <a:rPr u="sng" dirty="0"/>
              <a:t>RECRUTER :</a:t>
            </a:r>
            <a:r>
              <a:rPr dirty="0"/>
              <a:t> </a:t>
            </a:r>
            <a:r>
              <a:rPr dirty="0">
                <a:solidFill>
                  <a:srgbClr val="000000"/>
                </a:solidFill>
              </a:rPr>
              <a:t>		</a:t>
            </a:r>
            <a:endParaRPr dirty="0">
              <a:latin typeface="Arial"/>
              <a:ea typeface="Arial"/>
              <a:cs typeface="Arial"/>
              <a:sym typeface="Arial"/>
            </a:endParaRPr>
          </a:p>
          <a:p>
            <a:pPr lvl="1">
              <a:lnSpc>
                <a:spcPct val="150000"/>
              </a:lnSpc>
              <a:defRPr b="1" i="1">
                <a:latin typeface="Arial Narrow"/>
                <a:ea typeface="Arial Narrow"/>
                <a:cs typeface="Arial Narrow"/>
                <a:sym typeface="Arial Narrow"/>
              </a:defRPr>
            </a:pPr>
            <a:r>
              <a:rPr dirty="0">
                <a:solidFill>
                  <a:schemeClr val="bg2">
                    <a:lumMod val="20000"/>
                    <a:lumOff val="80000"/>
                  </a:schemeClr>
                </a:solidFill>
              </a:rPr>
              <a:t>                  - </a:t>
            </a:r>
            <a:r>
              <a:rPr dirty="0" err="1">
                <a:solidFill>
                  <a:schemeClr val="bg2">
                    <a:lumMod val="20000"/>
                    <a:lumOff val="80000"/>
                  </a:schemeClr>
                </a:solidFill>
              </a:rPr>
              <a:t>Recruter</a:t>
            </a:r>
            <a:r>
              <a:rPr dirty="0">
                <a:solidFill>
                  <a:schemeClr val="bg2">
                    <a:lumMod val="20000"/>
                    <a:lumOff val="80000"/>
                  </a:schemeClr>
                </a:solidFill>
              </a:rPr>
              <a:t> </a:t>
            </a:r>
            <a:r>
              <a:rPr dirty="0">
                <a:solidFill>
                  <a:srgbClr val="FFFFFF"/>
                </a:solidFill>
              </a:rPr>
              <a:t>des </a:t>
            </a:r>
            <a:r>
              <a:rPr dirty="0" err="1">
                <a:solidFill>
                  <a:srgbClr val="FFFFFF"/>
                </a:solidFill>
              </a:rPr>
              <a:t>professionnels</a:t>
            </a:r>
            <a:r>
              <a:rPr dirty="0">
                <a:solidFill>
                  <a:srgbClr val="FFFFFF"/>
                </a:solidFill>
              </a:rPr>
              <a:t> de </a:t>
            </a:r>
            <a:r>
              <a:rPr dirty="0" err="1">
                <a:solidFill>
                  <a:srgbClr val="FFFFFF"/>
                </a:solidFill>
              </a:rPr>
              <a:t>qualité</a:t>
            </a:r>
            <a:r>
              <a:rPr dirty="0">
                <a:solidFill>
                  <a:srgbClr val="FFFFFF"/>
                </a:solidFill>
              </a:rPr>
              <a:t> , </a:t>
            </a:r>
            <a:r>
              <a:rPr dirty="0" err="1">
                <a:solidFill>
                  <a:srgbClr val="FFFFFF"/>
                </a:solidFill>
              </a:rPr>
              <a:t>développer</a:t>
            </a:r>
            <a:r>
              <a:rPr dirty="0">
                <a:solidFill>
                  <a:srgbClr val="FFFFFF"/>
                </a:solidFill>
              </a:rPr>
              <a:t> et diversifier </a:t>
            </a:r>
            <a:r>
              <a:rPr dirty="0" err="1">
                <a:solidFill>
                  <a:srgbClr val="FFFFFF"/>
                </a:solidFill>
              </a:rPr>
              <a:t>notre</a:t>
            </a:r>
            <a:r>
              <a:rPr dirty="0">
                <a:solidFill>
                  <a:srgbClr val="FFFFFF"/>
                </a:solidFill>
              </a:rPr>
              <a:t> </a:t>
            </a:r>
            <a:r>
              <a:rPr dirty="0" err="1">
                <a:solidFill>
                  <a:srgbClr val="FFFFFF"/>
                </a:solidFill>
              </a:rPr>
              <a:t>effectif</a:t>
            </a:r>
            <a:r>
              <a:rPr dirty="0">
                <a:solidFill>
                  <a:srgbClr val="FFFFFF"/>
                </a:solidFill>
              </a:rPr>
              <a:t> </a:t>
            </a:r>
            <a:endParaRPr dirty="0">
              <a:latin typeface="Arial"/>
              <a:ea typeface="Arial"/>
              <a:cs typeface="Arial"/>
              <a:sym typeface="Arial"/>
            </a:endParaRPr>
          </a:p>
          <a:p>
            <a:pPr lvl="1">
              <a:lnSpc>
                <a:spcPct val="150000"/>
              </a:lnSpc>
              <a:defRPr b="1" i="1">
                <a:solidFill>
                  <a:srgbClr val="FFFFFF"/>
                </a:solidFill>
                <a:latin typeface="Arial Narrow"/>
                <a:ea typeface="Arial Narrow"/>
                <a:cs typeface="Arial Narrow"/>
                <a:sym typeface="Arial Narrow"/>
              </a:defRPr>
            </a:pPr>
            <a:r>
              <a:rPr dirty="0"/>
              <a:t>                 - Augmenter </a:t>
            </a:r>
            <a:r>
              <a:rPr dirty="0" err="1"/>
              <a:t>nos</a:t>
            </a:r>
            <a:r>
              <a:rPr dirty="0"/>
              <a:t> </a:t>
            </a:r>
            <a:r>
              <a:rPr dirty="0" err="1"/>
              <a:t>effectifs</a:t>
            </a:r>
            <a:r>
              <a:rPr dirty="0"/>
              <a:t> </a:t>
            </a:r>
            <a:r>
              <a:rPr dirty="0" err="1"/>
              <a:t>annuels</a:t>
            </a:r>
            <a:r>
              <a:rPr dirty="0"/>
              <a:t> de </a:t>
            </a:r>
            <a:r>
              <a:rPr dirty="0">
                <a:solidFill>
                  <a:srgbClr val="FF0000"/>
                </a:solidFill>
              </a:rPr>
              <a:t>80 </a:t>
            </a:r>
            <a:r>
              <a:rPr dirty="0" err="1">
                <a:solidFill>
                  <a:srgbClr val="FF0000"/>
                </a:solidFill>
              </a:rPr>
              <a:t>membres</a:t>
            </a:r>
            <a:r>
              <a:rPr dirty="0">
                <a:solidFill>
                  <a:srgbClr val="FF0000"/>
                </a:solidFill>
              </a:rPr>
              <a:t> NET </a:t>
            </a:r>
            <a:r>
              <a:rPr dirty="0"/>
              <a:t>en </a:t>
            </a:r>
            <a:r>
              <a:rPr dirty="0" err="1"/>
              <a:t>intégrant</a:t>
            </a:r>
            <a:r>
              <a:rPr dirty="0"/>
              <a:t>:</a:t>
            </a:r>
            <a:endParaRPr dirty="0">
              <a:latin typeface="Arial"/>
              <a:ea typeface="Arial"/>
              <a:cs typeface="Arial"/>
              <a:sym typeface="Arial"/>
            </a:endParaRPr>
          </a:p>
          <a:p>
            <a:pPr marL="1828800" lvl="4" indent="0">
              <a:lnSpc>
                <a:spcPct val="150000"/>
              </a:lnSpc>
              <a:buSzPct val="100000"/>
              <a:buChar char="➢"/>
              <a:defRPr b="1" i="1">
                <a:solidFill>
                  <a:srgbClr val="FFFFFF"/>
                </a:solidFill>
                <a:latin typeface="Arial Narrow"/>
                <a:ea typeface="Arial Narrow"/>
                <a:cs typeface="Arial Narrow"/>
                <a:sym typeface="Arial Narrow"/>
              </a:defRPr>
            </a:pPr>
            <a:r>
              <a:rPr dirty="0"/>
              <a:t>    des </a:t>
            </a:r>
            <a:r>
              <a:rPr dirty="0" err="1"/>
              <a:t>jeunes</a:t>
            </a:r>
            <a:r>
              <a:rPr dirty="0"/>
              <a:t> </a:t>
            </a:r>
            <a:r>
              <a:rPr dirty="0" err="1"/>
              <a:t>professionnels</a:t>
            </a:r>
            <a:r>
              <a:rPr dirty="0"/>
              <a:t>, des </a:t>
            </a:r>
            <a:r>
              <a:rPr dirty="0" err="1"/>
              <a:t>rotaractiens</a:t>
            </a:r>
            <a:r>
              <a:rPr dirty="0"/>
              <a:t> </a:t>
            </a:r>
            <a:endParaRPr dirty="0">
              <a:latin typeface="Arial"/>
              <a:ea typeface="Arial"/>
              <a:cs typeface="Arial"/>
              <a:sym typeface="Arial"/>
            </a:endParaRPr>
          </a:p>
          <a:p>
            <a:pPr marL="1828800" lvl="4" indent="0">
              <a:lnSpc>
                <a:spcPct val="150000"/>
              </a:lnSpc>
              <a:buSzPct val="100000"/>
              <a:buChar char="➢"/>
              <a:defRPr b="1" i="1">
                <a:solidFill>
                  <a:srgbClr val="FFFFFF"/>
                </a:solidFill>
                <a:latin typeface="Arial Narrow"/>
                <a:ea typeface="Arial Narrow"/>
                <a:cs typeface="Arial Narrow"/>
                <a:sym typeface="Arial Narrow"/>
              </a:defRPr>
            </a:pPr>
            <a:r>
              <a:rPr dirty="0"/>
              <a:t>    et des </a:t>
            </a:r>
            <a:r>
              <a:rPr dirty="0" err="1"/>
              <a:t>bénéficiaires</a:t>
            </a:r>
            <a:r>
              <a:rPr dirty="0"/>
              <a:t> du Rotary </a:t>
            </a:r>
            <a:r>
              <a:rPr dirty="0" err="1"/>
              <a:t>désireux</a:t>
            </a:r>
            <a:r>
              <a:rPr dirty="0"/>
              <a:t> de </a:t>
            </a:r>
            <a:r>
              <a:rPr dirty="0" err="1"/>
              <a:t>rejoindre</a:t>
            </a:r>
            <a:r>
              <a:rPr dirty="0"/>
              <a:t> </a:t>
            </a:r>
            <a:r>
              <a:rPr dirty="0" err="1"/>
              <a:t>nos</a:t>
            </a:r>
            <a:r>
              <a:rPr dirty="0"/>
              <a:t> clubs</a:t>
            </a:r>
            <a:endParaRPr dirty="0">
              <a:latin typeface="Arial"/>
              <a:ea typeface="Arial"/>
              <a:cs typeface="Arial"/>
              <a:sym typeface="Arial"/>
            </a:endParaRPr>
          </a:p>
        </p:txBody>
      </p:sp>
      <p:sp>
        <p:nvSpPr>
          <p:cNvPr id="132" name="Espace réservé du numéro de diapositive 1"/>
          <p:cNvSpPr txBox="1">
            <a:spLocks noGrp="1"/>
          </p:cNvSpPr>
          <p:nvPr>
            <p:ph type="sldNum" sz="quarter" idx="2"/>
          </p:nvPr>
        </p:nvSpPr>
        <p:spPr>
          <a:xfrm>
            <a:off x="833396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a:t>
            </a:fld>
            <a:endParaRPr/>
          </a:p>
        </p:txBody>
      </p:sp>
      <p:pic>
        <p:nvPicPr>
          <p:cNvPr id="133" name="Picture 6" descr="Picture 6"/>
          <p:cNvPicPr>
            <a:picLocks noChangeAspect="1"/>
          </p:cNvPicPr>
          <p:nvPr/>
        </p:nvPicPr>
        <p:blipFill>
          <a:blip r:embed="rId2" cstate="print"/>
          <a:stretch>
            <a:fillRect/>
          </a:stretch>
        </p:blipFill>
        <p:spPr>
          <a:xfrm>
            <a:off x="7145074" y="101600"/>
            <a:ext cx="1821126" cy="47155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3"/>
          <p:cNvSpPr txBox="1"/>
          <p:nvPr/>
        </p:nvSpPr>
        <p:spPr>
          <a:xfrm>
            <a:off x="248919" y="763587"/>
            <a:ext cx="8612824" cy="5473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1" indent="0" algn="ctr">
              <a:defRPr sz="4400" b="1">
                <a:solidFill>
                  <a:srgbClr val="C00000"/>
                </a:solidFill>
                <a:effectLst>
                  <a:outerShdw blurRad="38100" dist="38100" dir="2700000" rotWithShape="0">
                    <a:schemeClr val="accent3">
                      <a:lumOff val="10616"/>
                    </a:schemeClr>
                  </a:outerShdw>
                </a:effectLst>
                <a:latin typeface="Arial Narrow"/>
                <a:ea typeface="Arial Narrow"/>
                <a:cs typeface="Arial Narrow"/>
                <a:sym typeface="Arial Narrow"/>
              </a:defRPr>
            </a:pPr>
            <a:r>
              <a:rPr dirty="0"/>
              <a:t>	Commission </a:t>
            </a:r>
            <a:r>
              <a:rPr dirty="0" err="1"/>
              <a:t>Effectifs</a:t>
            </a:r>
            <a:r>
              <a:rPr dirty="0"/>
              <a:t>	</a:t>
            </a:r>
          </a:p>
          <a:p>
            <a:pPr lvl="1" indent="0" algn="ctr">
              <a:defRPr sz="2000" b="1" i="1">
                <a:solidFill>
                  <a:srgbClr val="00B050"/>
                </a:solidFill>
                <a:effectLst>
                  <a:outerShdw blurRad="38100" dist="38100" dir="2700000" rotWithShape="0">
                    <a:schemeClr val="accent3">
                      <a:lumOff val="10616"/>
                    </a:schemeClr>
                  </a:outerShdw>
                </a:effectLst>
                <a:latin typeface="Arial Narrow"/>
                <a:ea typeface="Arial Narrow"/>
                <a:cs typeface="Arial Narrow"/>
                <a:sym typeface="Arial Narrow"/>
              </a:defRPr>
            </a:pPr>
            <a:r>
              <a:rPr dirty="0"/>
              <a:t>LES OBJECTIFS (2):</a:t>
            </a:r>
          </a:p>
          <a:p>
            <a:pPr lvl="1" indent="0" algn="ctr">
              <a:defRPr sz="2400" b="1" i="1">
                <a:solidFill>
                  <a:srgbClr val="C00000"/>
                </a:solidFill>
                <a:latin typeface="Arial Narrow"/>
                <a:ea typeface="Arial Narrow"/>
                <a:cs typeface="Arial Narrow"/>
                <a:sym typeface="Arial Narrow"/>
              </a:defRPr>
            </a:pPr>
            <a:endParaRPr dirty="0"/>
          </a:p>
          <a:p>
            <a:pPr lvl="1" indent="0">
              <a:defRPr>
                <a:solidFill>
                  <a:schemeClr val="accent2"/>
                </a:solidFill>
                <a:latin typeface="Arial Narrow"/>
                <a:ea typeface="Arial Narrow"/>
                <a:cs typeface="Arial Narrow"/>
                <a:sym typeface="Arial Narrow"/>
              </a:defRPr>
            </a:pPr>
            <a:r>
              <a:rPr dirty="0"/>
              <a:t>3. </a:t>
            </a:r>
            <a:r>
              <a:rPr u="sng" dirty="0"/>
              <a:t>SOUTENIR LES CLUBS EN MANQUE D’EFFECTIF </a:t>
            </a:r>
            <a:r>
              <a:rPr b="1" i="1" dirty="0"/>
              <a:t>:  </a:t>
            </a:r>
            <a:r>
              <a:rPr sz="2400" b="1" i="1" dirty="0">
                <a:solidFill>
                  <a:srgbClr val="000000"/>
                </a:solidFill>
              </a:rPr>
              <a:t>	</a:t>
            </a:r>
          </a:p>
          <a:p>
            <a:pPr lvl="1" indent="0">
              <a:lnSpc>
                <a:spcPct val="150000"/>
              </a:lnSpc>
              <a:buSzPct val="100000"/>
              <a:buChar char="➢"/>
              <a:defRPr b="1" i="1">
                <a:solidFill>
                  <a:srgbClr val="FFFFFF"/>
                </a:solidFill>
                <a:latin typeface="Arial Narrow"/>
                <a:ea typeface="Arial Narrow"/>
                <a:cs typeface="Arial Narrow"/>
                <a:sym typeface="Arial Narrow"/>
              </a:defRPr>
            </a:pPr>
            <a:r>
              <a:rPr dirty="0"/>
              <a:t>   </a:t>
            </a:r>
            <a:r>
              <a:rPr i="0" dirty="0" err="1"/>
              <a:t>Détecter</a:t>
            </a:r>
            <a:r>
              <a:rPr i="0" dirty="0"/>
              <a:t> les </a:t>
            </a:r>
            <a:r>
              <a:rPr i="0" dirty="0" err="1"/>
              <a:t>signes</a:t>
            </a:r>
            <a:r>
              <a:rPr i="0" dirty="0"/>
              <a:t> </a:t>
            </a:r>
            <a:r>
              <a:rPr i="0" dirty="0" err="1"/>
              <a:t>avant-coureurs</a:t>
            </a:r>
            <a:r>
              <a:rPr i="0" dirty="0"/>
              <a:t> </a:t>
            </a:r>
            <a:r>
              <a:rPr sz="2400" i="0" dirty="0"/>
              <a:t>, </a:t>
            </a:r>
          </a:p>
          <a:p>
            <a:pPr lvl="1" indent="0">
              <a:lnSpc>
                <a:spcPct val="150000"/>
              </a:lnSpc>
              <a:buSzPct val="100000"/>
              <a:buChar char="➢"/>
              <a:defRPr sz="2000" b="1">
                <a:solidFill>
                  <a:srgbClr val="FFFFFF"/>
                </a:solidFill>
                <a:latin typeface="Arial Narrow"/>
                <a:ea typeface="Arial Narrow"/>
                <a:cs typeface="Arial Narrow"/>
                <a:sym typeface="Arial Narrow"/>
              </a:defRPr>
            </a:pPr>
            <a:r>
              <a:rPr dirty="0"/>
              <a:t>  </a:t>
            </a:r>
            <a:r>
              <a:rPr dirty="0" err="1"/>
              <a:t>puis</a:t>
            </a:r>
            <a:r>
              <a:rPr dirty="0"/>
              <a:t> </a:t>
            </a:r>
            <a:r>
              <a:rPr dirty="0" err="1"/>
              <a:t>construire</a:t>
            </a:r>
            <a:r>
              <a:rPr dirty="0"/>
              <a:t> un plan </a:t>
            </a:r>
            <a:r>
              <a:rPr dirty="0" err="1"/>
              <a:t>d’action</a:t>
            </a:r>
            <a:r>
              <a:rPr dirty="0"/>
              <a:t> </a:t>
            </a:r>
            <a:r>
              <a:rPr dirty="0" err="1"/>
              <a:t>dans</a:t>
            </a:r>
            <a:r>
              <a:rPr dirty="0"/>
              <a:t> le temps en </a:t>
            </a:r>
            <a:r>
              <a:rPr dirty="0" err="1"/>
              <a:t>soutien</a:t>
            </a:r>
            <a:r>
              <a:rPr dirty="0"/>
              <a:t> </a:t>
            </a:r>
            <a:r>
              <a:rPr u="sng" dirty="0"/>
              <a:t>au </a:t>
            </a:r>
            <a:r>
              <a:rPr u="sng" dirty="0" err="1"/>
              <a:t>président</a:t>
            </a:r>
            <a:r>
              <a:rPr u="sng" dirty="0"/>
              <a:t> et à </a:t>
            </a:r>
            <a:r>
              <a:rPr u="sng" dirty="0" err="1"/>
              <a:t>sa</a:t>
            </a:r>
            <a:r>
              <a:rPr u="sng" dirty="0"/>
              <a:t>   Commission </a:t>
            </a:r>
            <a:r>
              <a:rPr u="sng" dirty="0" err="1"/>
              <a:t>Effectif</a:t>
            </a:r>
            <a:r>
              <a:rPr u="sng" dirty="0"/>
              <a:t>, </a:t>
            </a:r>
          </a:p>
          <a:p>
            <a:pPr lvl="1" indent="0">
              <a:buSzPct val="100000"/>
              <a:buChar char="➢"/>
              <a:defRPr sz="2000" b="1">
                <a:solidFill>
                  <a:srgbClr val="FFFFFF"/>
                </a:solidFill>
                <a:latin typeface="Arial Narrow"/>
                <a:ea typeface="Arial Narrow"/>
                <a:cs typeface="Arial Narrow"/>
                <a:sym typeface="Arial Narrow"/>
              </a:defRPr>
            </a:pPr>
            <a:r>
              <a:rPr dirty="0"/>
              <a:t>avec </a:t>
            </a:r>
            <a:r>
              <a:rPr dirty="0" err="1"/>
              <a:t>l’aide</a:t>
            </a:r>
            <a:r>
              <a:rPr dirty="0"/>
              <a:t> de la  Commission </a:t>
            </a:r>
            <a:r>
              <a:rPr dirty="0" err="1"/>
              <a:t>Effectifs</a:t>
            </a:r>
            <a:r>
              <a:rPr dirty="0"/>
              <a:t> du District et des ADG  </a:t>
            </a:r>
            <a:r>
              <a:rPr sz="2400" b="0" dirty="0"/>
              <a:t>		</a:t>
            </a:r>
            <a:r>
              <a:rPr sz="2400" b="0" dirty="0">
                <a:solidFill>
                  <a:srgbClr val="000000"/>
                </a:solidFill>
              </a:rPr>
              <a:t>		</a:t>
            </a:r>
          </a:p>
          <a:p>
            <a:pPr lvl="1" indent="0">
              <a:defRPr b="1">
                <a:solidFill>
                  <a:schemeClr val="accent2"/>
                </a:solidFill>
                <a:latin typeface="Arial Narrow"/>
                <a:ea typeface="Arial Narrow"/>
                <a:cs typeface="Arial Narrow"/>
                <a:sym typeface="Arial Narrow"/>
              </a:defRPr>
            </a:pPr>
            <a:r>
              <a:rPr dirty="0"/>
              <a:t>4. </a:t>
            </a:r>
            <a:r>
              <a:rPr u="sng" dirty="0"/>
              <a:t>CRÉER DES CLUBS </a:t>
            </a:r>
            <a:r>
              <a:rPr sz="2400" dirty="0"/>
              <a:t>: </a:t>
            </a:r>
            <a:r>
              <a:rPr sz="2400" i="1" dirty="0">
                <a:solidFill>
                  <a:srgbClr val="000000"/>
                </a:solidFill>
              </a:rPr>
              <a:t>										</a:t>
            </a:r>
          </a:p>
          <a:p>
            <a:pPr lvl="1" indent="0">
              <a:lnSpc>
                <a:spcPct val="150000"/>
              </a:lnSpc>
              <a:buSzPct val="100000"/>
              <a:buChar char="➢"/>
              <a:defRPr sz="2400" b="1" i="1">
                <a:solidFill>
                  <a:srgbClr val="FFFFFF"/>
                </a:solidFill>
                <a:latin typeface="Arial Narrow"/>
                <a:ea typeface="Arial Narrow"/>
                <a:cs typeface="Arial Narrow"/>
                <a:sym typeface="Arial Narrow"/>
              </a:defRPr>
            </a:pPr>
            <a:r>
              <a:rPr dirty="0"/>
              <a:t> </a:t>
            </a:r>
            <a:r>
              <a:rPr sz="2000" i="0" dirty="0" err="1"/>
              <a:t>Annuellement</a:t>
            </a:r>
            <a:r>
              <a:rPr sz="2000" i="0" dirty="0"/>
              <a:t> 2 clubs Rotary, 3 clubs Satellites, </a:t>
            </a:r>
          </a:p>
          <a:p>
            <a:pPr lvl="1" indent="0">
              <a:lnSpc>
                <a:spcPct val="150000"/>
              </a:lnSpc>
              <a:buSzPct val="100000"/>
              <a:buChar char="➢"/>
              <a:defRPr sz="2000" b="1">
                <a:solidFill>
                  <a:srgbClr val="FFFFFF"/>
                </a:solidFill>
                <a:latin typeface="Arial Narrow"/>
                <a:ea typeface="Arial Narrow"/>
                <a:cs typeface="Arial Narrow"/>
                <a:sym typeface="Arial Narrow"/>
              </a:defRPr>
            </a:pPr>
            <a:r>
              <a:rPr dirty="0"/>
              <a:t> 1club </a:t>
            </a:r>
            <a:r>
              <a:rPr dirty="0" err="1"/>
              <a:t>passeport</a:t>
            </a:r>
            <a:r>
              <a:rPr dirty="0"/>
              <a:t> et 1 club corporate,</a:t>
            </a:r>
          </a:p>
          <a:p>
            <a:pPr lvl="1" indent="0">
              <a:lnSpc>
                <a:spcPct val="150000"/>
              </a:lnSpc>
              <a:buSzPct val="100000"/>
              <a:buChar char="➢"/>
              <a:defRPr sz="2000" b="1">
                <a:solidFill>
                  <a:srgbClr val="FFFFFF"/>
                </a:solidFill>
                <a:latin typeface="Arial Narrow"/>
                <a:ea typeface="Arial Narrow"/>
                <a:cs typeface="Arial Narrow"/>
                <a:sym typeface="Arial Narrow"/>
              </a:defRPr>
            </a:pPr>
            <a:r>
              <a:rPr dirty="0"/>
              <a:t>en accord avec les clubs </a:t>
            </a:r>
            <a:r>
              <a:rPr dirty="0" err="1"/>
              <a:t>voisins</a:t>
            </a:r>
            <a:r>
              <a:rPr dirty="0"/>
              <a:t> de la zone	</a:t>
            </a:r>
            <a:r>
              <a:rPr dirty="0">
                <a:effectLst>
                  <a:outerShdw blurRad="38100" dist="38100" dir="2700000" rotWithShape="0">
                    <a:schemeClr val="accent3">
                      <a:lumOff val="10616"/>
                    </a:schemeClr>
                  </a:outerShdw>
                </a:effectLst>
              </a:rPr>
              <a:t>	.</a:t>
            </a:r>
          </a:p>
        </p:txBody>
      </p:sp>
      <p:sp>
        <p:nvSpPr>
          <p:cNvPr id="136"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a:p>
        </p:txBody>
      </p:sp>
      <p:pic>
        <p:nvPicPr>
          <p:cNvPr id="137" name="Picture 6" descr="Picture 6"/>
          <p:cNvPicPr>
            <a:picLocks noChangeAspect="1"/>
          </p:cNvPicPr>
          <p:nvPr/>
        </p:nvPicPr>
        <p:blipFill>
          <a:blip r:embed="rId2" cstate="print"/>
          <a:stretch>
            <a:fillRect/>
          </a:stretch>
        </p:blipFill>
        <p:spPr>
          <a:xfrm>
            <a:off x="6189662" y="109537"/>
            <a:ext cx="2835276" cy="7366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980728"/>
            <a:ext cx="7886700" cy="1325563"/>
          </a:xfrm>
        </p:spPr>
        <p:txBody>
          <a:bodyPr/>
          <a:lstStyle/>
          <a:p>
            <a:pPr lvl="1"/>
            <a:r>
              <a:rPr lang="fr-FR" sz="4000" dirty="0">
                <a:solidFill>
                  <a:srgbClr val="FF0000"/>
                </a:solidFill>
                <a:latin typeface="Arial Narrow" pitchFamily="34" charset="0"/>
              </a:rPr>
              <a:t>        Président Commission Fondation</a:t>
            </a:r>
            <a:br>
              <a:rPr lang="fr-FR" dirty="0">
                <a:latin typeface="Arial"/>
                <a:ea typeface="Arial"/>
                <a:cs typeface="Arial"/>
                <a:sym typeface="Arial"/>
              </a:rPr>
            </a:br>
            <a:r>
              <a:rPr lang="fr-FR" dirty="0">
                <a:latin typeface="Arial"/>
                <a:ea typeface="Arial"/>
                <a:cs typeface="Arial"/>
                <a:sym typeface="Arial"/>
              </a:rPr>
              <a:t>              </a:t>
            </a:r>
            <a:r>
              <a:rPr lang="fr-FR" sz="3200" dirty="0">
                <a:solidFill>
                  <a:srgbClr val="00B050"/>
                </a:solidFill>
                <a:latin typeface="Arial Narrow" pitchFamily="34" charset="0"/>
                <a:ea typeface="Arial"/>
                <a:cs typeface="Arial"/>
                <a:sym typeface="Arial"/>
              </a:rPr>
              <a:t>Jacques POURDEVIGNE</a:t>
            </a:r>
            <a:endParaRPr lang="fr-FR" sz="3200" dirty="0">
              <a:solidFill>
                <a:srgbClr val="00B050"/>
              </a:solidFill>
              <a:latin typeface="Arial Narrow" pitchFamily="34" charset="0"/>
            </a:endParaRPr>
          </a:p>
        </p:txBody>
      </p:sp>
      <p:pic>
        <p:nvPicPr>
          <p:cNvPr id="5" name="Espace réservé du contenu 4" descr="634ffadaf331e.jpeg"/>
          <p:cNvPicPr>
            <a:picLocks noGrp="1" noChangeAspect="1"/>
          </p:cNvPicPr>
          <p:nvPr>
            <p:ph idx="1"/>
          </p:nvPr>
        </p:nvPicPr>
        <p:blipFill>
          <a:blip r:embed="rId2" cstate="print"/>
          <a:stretch>
            <a:fillRect/>
          </a:stretch>
        </p:blipFill>
        <p:spPr>
          <a:xfrm>
            <a:off x="3203848" y="2348880"/>
            <a:ext cx="2857500" cy="3810000"/>
          </a:xfrm>
        </p:spPr>
      </p:pic>
      <p:sp>
        <p:nvSpPr>
          <p:cNvPr id="4" name="Espace réservé du numéro de diapositive 3"/>
          <p:cNvSpPr>
            <a:spLocks noGrp="1"/>
          </p:cNvSpPr>
          <p:nvPr>
            <p:ph type="sldNum" sz="quarter" idx="12"/>
          </p:nvPr>
        </p:nvSpPr>
        <p:spPr/>
        <p:txBody>
          <a:bodyPr/>
          <a:lstStyle/>
          <a:p>
            <a:fld id="{6334F6E0-9A10-4624-B736-18FE9C672F18}" type="slidenum">
              <a:rPr lang="fr-FR" altLang="fr-FR" smtClean="0"/>
              <a:pPr/>
              <a:t>12</a:t>
            </a:fld>
            <a:endParaRPr lang="fr-FR" altLang="fr-FR"/>
          </a:p>
        </p:txBody>
      </p:sp>
      <p:pic>
        <p:nvPicPr>
          <p:cNvPr id="6" name="Picture 6" descr="Picture 6"/>
          <p:cNvPicPr>
            <a:picLocks noChangeAspect="1"/>
          </p:cNvPicPr>
          <p:nvPr/>
        </p:nvPicPr>
        <p:blipFill>
          <a:blip r:embed="rId3" cstate="print"/>
          <a:stretch>
            <a:fillRect/>
          </a:stretch>
        </p:blipFill>
        <p:spPr>
          <a:xfrm>
            <a:off x="5364088" y="116632"/>
            <a:ext cx="3672408" cy="936104"/>
          </a:xfrm>
          <a:prstGeom prst="rect">
            <a:avLst/>
          </a:prstGeom>
          <a:ln w="12700">
            <a:miter lim="400000"/>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3"/>
          <p:cNvSpPr txBox="1"/>
          <p:nvPr/>
        </p:nvSpPr>
        <p:spPr>
          <a:xfrm>
            <a:off x="45719" y="642937"/>
            <a:ext cx="9052561" cy="4985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4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Commission </a:t>
            </a:r>
            <a:r>
              <a:rPr dirty="0" err="1"/>
              <a:t>Fondation</a:t>
            </a:r>
            <a:endParaRPr dirty="0">
              <a:latin typeface="Arial"/>
              <a:ea typeface="Arial"/>
              <a:cs typeface="Arial"/>
              <a:sym typeface="Arial"/>
            </a:endParaRPr>
          </a:p>
          <a:p>
            <a:pPr lvl="1" algn="ctr">
              <a:lnSpc>
                <a:spcPct val="150000"/>
              </a:lnSpc>
              <a:defRPr sz="2800" b="1" i="1">
                <a:solidFill>
                  <a:srgbClr val="FFFFFF"/>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OBJECTIFS (1):</a:t>
            </a:r>
            <a:endParaRPr sz="2400" dirty="0"/>
          </a:p>
          <a:p>
            <a:pPr marL="914400" lvl="1" indent="-457200" algn="just">
              <a:lnSpc>
                <a:spcPct val="150000"/>
              </a:lnSpc>
              <a:buSzPct val="100000"/>
              <a:buChar char="✓"/>
              <a:defRPr sz="2400" b="1">
                <a:solidFill>
                  <a:srgbClr val="FFFFFF"/>
                </a:solidFill>
                <a:latin typeface="Arial Narrow"/>
                <a:ea typeface="Arial Narrow"/>
                <a:cs typeface="Arial Narrow"/>
                <a:sym typeface="Arial Narrow"/>
              </a:defRPr>
            </a:pPr>
            <a:r>
              <a:rPr sz="2000" dirty="0">
                <a:latin typeface="Arial Narrow" pitchFamily="34" charset="0"/>
              </a:rPr>
              <a:t>Augmenter le </a:t>
            </a:r>
            <a:r>
              <a:rPr sz="2000" dirty="0" err="1">
                <a:latin typeface="Arial Narrow" pitchFamily="34" charset="0"/>
              </a:rPr>
              <a:t>nombre</a:t>
            </a:r>
            <a:r>
              <a:rPr sz="2000" dirty="0">
                <a:latin typeface="Arial Narrow" pitchFamily="34" charset="0"/>
              </a:rPr>
              <a:t> de clubs qui </a:t>
            </a:r>
            <a:r>
              <a:rPr sz="2000" dirty="0" err="1">
                <a:latin typeface="Arial Narrow" pitchFamily="34" charset="0"/>
              </a:rPr>
              <a:t>contribuent</a:t>
            </a:r>
            <a:r>
              <a:rPr sz="2000" dirty="0">
                <a:latin typeface="Arial Narrow" pitchFamily="34" charset="0"/>
              </a:rPr>
              <a:t> à </a:t>
            </a:r>
            <a:r>
              <a:rPr sz="2000" dirty="0">
                <a:solidFill>
                  <a:schemeClr val="accent2"/>
                </a:solidFill>
                <a:latin typeface="Arial Narrow" pitchFamily="34" charset="0"/>
              </a:rPr>
              <a:t>100 dollars (&gt; 95€) </a:t>
            </a:r>
            <a:r>
              <a:rPr sz="2000" dirty="0">
                <a:latin typeface="Arial Narrow" pitchFamily="34" charset="0"/>
              </a:rPr>
              <a:t>par </a:t>
            </a:r>
            <a:r>
              <a:rPr sz="2000" dirty="0" err="1">
                <a:latin typeface="Arial Narrow" pitchFamily="34" charset="0"/>
              </a:rPr>
              <a:t>membre</a:t>
            </a:r>
            <a:r>
              <a:rPr sz="2000" dirty="0">
                <a:latin typeface="Arial Narrow" pitchFamily="34" charset="0"/>
              </a:rPr>
              <a:t> -  5 clubs de plus par an (16 en 21/22)</a:t>
            </a:r>
            <a:endParaRPr sz="2000" dirty="0">
              <a:latin typeface="Arial Narrow" pitchFamily="34" charset="0"/>
              <a:ea typeface="Arial"/>
              <a:cs typeface="Arial"/>
              <a:sym typeface="Arial"/>
            </a:endParaRPr>
          </a:p>
          <a:p>
            <a:pPr marL="914400" lvl="1" indent="-457200" algn="just">
              <a:lnSpc>
                <a:spcPct val="150000"/>
              </a:lnSpc>
              <a:buSzPct val="100000"/>
              <a:buChar char="✓"/>
              <a:defRPr sz="2400" b="1">
                <a:solidFill>
                  <a:srgbClr val="FFFFFF"/>
                </a:solidFill>
                <a:latin typeface="Arial Narrow"/>
                <a:ea typeface="Arial Narrow"/>
                <a:cs typeface="Arial Narrow"/>
                <a:sym typeface="Arial Narrow"/>
              </a:defRPr>
            </a:pPr>
            <a:r>
              <a:rPr sz="2000" dirty="0" err="1">
                <a:latin typeface="Arial Narrow" pitchFamily="34" charset="0"/>
              </a:rPr>
              <a:t>Dépasser</a:t>
            </a:r>
            <a:r>
              <a:rPr sz="2000" dirty="0">
                <a:latin typeface="Arial Narrow" pitchFamily="34" charset="0"/>
              </a:rPr>
              <a:t> les 70 € par </a:t>
            </a:r>
            <a:r>
              <a:rPr sz="2000" dirty="0" err="1">
                <a:latin typeface="Arial Narrow" pitchFamily="34" charset="0"/>
              </a:rPr>
              <a:t>membre</a:t>
            </a:r>
            <a:r>
              <a:rPr sz="2000" dirty="0">
                <a:latin typeface="Arial Narrow" pitchFamily="34" charset="0"/>
              </a:rPr>
              <a:t> de dons au </a:t>
            </a:r>
            <a:r>
              <a:rPr sz="2000" dirty="0" err="1">
                <a:latin typeface="Arial Narrow" pitchFamily="34" charset="0"/>
              </a:rPr>
              <a:t>Fonds</a:t>
            </a:r>
            <a:r>
              <a:rPr sz="2000" dirty="0">
                <a:latin typeface="Arial Narrow" pitchFamily="34" charset="0"/>
              </a:rPr>
              <a:t> </a:t>
            </a:r>
            <a:r>
              <a:rPr sz="2000" dirty="0" err="1">
                <a:latin typeface="Arial Narrow" pitchFamily="34" charset="0"/>
              </a:rPr>
              <a:t>Annuel</a:t>
            </a:r>
            <a:r>
              <a:rPr sz="2000" dirty="0">
                <a:latin typeface="Arial Narrow" pitchFamily="34" charset="0"/>
              </a:rPr>
              <a:t> (66€ en 21/22)</a:t>
            </a:r>
            <a:endParaRPr sz="2000" dirty="0">
              <a:latin typeface="Arial Narrow" pitchFamily="34" charset="0"/>
              <a:ea typeface="Arial"/>
              <a:cs typeface="Arial"/>
              <a:sym typeface="Arial"/>
            </a:endParaRPr>
          </a:p>
          <a:p>
            <a:pPr marL="914400" lvl="1" indent="-457200" algn="just">
              <a:lnSpc>
                <a:spcPct val="150000"/>
              </a:lnSpc>
              <a:buSzPct val="100000"/>
              <a:buChar char="✓"/>
              <a:defRPr sz="2400" b="1">
                <a:solidFill>
                  <a:srgbClr val="FFFFFF"/>
                </a:solidFill>
                <a:latin typeface="Arial Narrow"/>
                <a:ea typeface="Arial Narrow"/>
                <a:cs typeface="Arial Narrow"/>
                <a:sym typeface="Arial Narrow"/>
              </a:defRPr>
            </a:pPr>
            <a:r>
              <a:rPr sz="2000" dirty="0">
                <a:latin typeface="Arial Narrow" pitchFamily="34" charset="0"/>
              </a:rPr>
              <a:t>Augmenter les dons à Polio Plus de 10% </a:t>
            </a:r>
            <a:r>
              <a:rPr sz="2000" dirty="0">
                <a:solidFill>
                  <a:schemeClr val="accent2"/>
                </a:solidFill>
                <a:latin typeface="Arial Narrow" pitchFamily="34" charset="0"/>
              </a:rPr>
              <a:t>(22 à 24 €/</a:t>
            </a:r>
            <a:r>
              <a:rPr sz="2000" dirty="0" err="1">
                <a:solidFill>
                  <a:schemeClr val="accent2"/>
                </a:solidFill>
                <a:latin typeface="Arial Narrow" pitchFamily="34" charset="0"/>
              </a:rPr>
              <a:t>membre</a:t>
            </a:r>
            <a:r>
              <a:rPr sz="2000" dirty="0">
                <a:solidFill>
                  <a:schemeClr val="accent2"/>
                </a:solidFill>
                <a:latin typeface="Arial Narrow" pitchFamily="34" charset="0"/>
              </a:rPr>
              <a:t>)</a:t>
            </a:r>
          </a:p>
          <a:p>
            <a:pPr marL="914400" lvl="1" indent="-457200" algn="just">
              <a:lnSpc>
                <a:spcPct val="150000"/>
              </a:lnSpc>
              <a:buSzPct val="100000"/>
              <a:buChar char="✓"/>
              <a:defRPr sz="2400" b="1">
                <a:solidFill>
                  <a:srgbClr val="FFFFFF"/>
                </a:solidFill>
                <a:latin typeface="Arial Narrow"/>
                <a:ea typeface="Arial Narrow"/>
                <a:cs typeface="Arial Narrow"/>
                <a:sym typeface="Arial Narrow"/>
              </a:defRPr>
            </a:pPr>
            <a:r>
              <a:rPr sz="2000" dirty="0" err="1">
                <a:latin typeface="Arial Narrow" pitchFamily="34" charset="0"/>
              </a:rPr>
              <a:t>Avoir</a:t>
            </a:r>
            <a:r>
              <a:rPr sz="2000" dirty="0">
                <a:latin typeface="Arial Narrow" pitchFamily="34" charset="0"/>
              </a:rPr>
              <a:t> un minimum de </a:t>
            </a:r>
            <a:r>
              <a:rPr sz="2000" dirty="0">
                <a:solidFill>
                  <a:schemeClr val="accent2"/>
                </a:solidFill>
                <a:latin typeface="Arial Narrow" pitchFamily="34" charset="0"/>
              </a:rPr>
              <a:t>3 subventions </a:t>
            </a:r>
            <a:r>
              <a:rPr sz="2000" dirty="0" err="1">
                <a:solidFill>
                  <a:schemeClr val="accent2"/>
                </a:solidFill>
                <a:latin typeface="Arial Narrow" pitchFamily="34" charset="0"/>
              </a:rPr>
              <a:t>mondiales</a:t>
            </a:r>
            <a:r>
              <a:rPr sz="2000" dirty="0">
                <a:solidFill>
                  <a:schemeClr val="accent2"/>
                </a:solidFill>
                <a:latin typeface="Arial Narrow" pitchFamily="34" charset="0"/>
              </a:rPr>
              <a:t> par an</a:t>
            </a:r>
            <a:endParaRPr sz="2000" dirty="0">
              <a:latin typeface="Arial Narrow" pitchFamily="34" charset="0"/>
              <a:ea typeface="Arial"/>
              <a:cs typeface="Arial"/>
              <a:sym typeface="Arial"/>
            </a:endParaRPr>
          </a:p>
          <a:p>
            <a:pPr marL="914400" lvl="1" indent="-457200" algn="just">
              <a:lnSpc>
                <a:spcPct val="150000"/>
              </a:lnSpc>
              <a:buSzPct val="100000"/>
              <a:buChar char="✓"/>
              <a:defRPr sz="2400" b="1">
                <a:solidFill>
                  <a:srgbClr val="FFFFFF"/>
                </a:solidFill>
                <a:latin typeface="Arial Narrow"/>
                <a:ea typeface="Arial Narrow"/>
                <a:cs typeface="Arial Narrow"/>
                <a:sym typeface="Arial Narrow"/>
              </a:defRPr>
            </a:pPr>
            <a:r>
              <a:rPr sz="2000" dirty="0" err="1">
                <a:latin typeface="Arial Narrow" pitchFamily="34" charset="0"/>
              </a:rPr>
              <a:t>Étendre</a:t>
            </a:r>
            <a:r>
              <a:rPr sz="2000" dirty="0">
                <a:latin typeface="Arial Narrow" pitchFamily="34" charset="0"/>
              </a:rPr>
              <a:t> le </a:t>
            </a:r>
            <a:r>
              <a:rPr sz="2000" dirty="0" err="1">
                <a:latin typeface="Arial Narrow" pitchFamily="34" charset="0"/>
              </a:rPr>
              <a:t>nombre</a:t>
            </a:r>
            <a:r>
              <a:rPr sz="2000" dirty="0">
                <a:latin typeface="Arial Narrow" pitchFamily="34" charset="0"/>
              </a:rPr>
              <a:t> de participations à des subventions </a:t>
            </a:r>
            <a:r>
              <a:rPr sz="2000" dirty="0" err="1">
                <a:latin typeface="Arial Narrow" pitchFamily="34" charset="0"/>
              </a:rPr>
              <a:t>mondiales</a:t>
            </a:r>
            <a:r>
              <a:rPr sz="2000" dirty="0">
                <a:latin typeface="Arial Narrow" pitchFamily="34" charset="0"/>
              </a:rPr>
              <a:t> multi-districts et multi-clubs </a:t>
            </a:r>
            <a:r>
              <a:rPr sz="2000" dirty="0">
                <a:solidFill>
                  <a:schemeClr val="accent2"/>
                </a:solidFill>
                <a:latin typeface="Arial Narrow" pitchFamily="34" charset="0"/>
              </a:rPr>
              <a:t>à un minimum de 4 par an</a:t>
            </a:r>
          </a:p>
        </p:txBody>
      </p:sp>
      <p:sp>
        <p:nvSpPr>
          <p:cNvPr id="140"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a:p>
        </p:txBody>
      </p:sp>
      <p:pic>
        <p:nvPicPr>
          <p:cNvPr id="141" name="Picture 6" descr="Picture 6"/>
          <p:cNvPicPr>
            <a:picLocks noChangeAspect="1"/>
          </p:cNvPicPr>
          <p:nvPr/>
        </p:nvPicPr>
        <p:blipFill>
          <a:blip r:embed="rId2" cstate="print"/>
          <a:stretch>
            <a:fillRect/>
          </a:stretch>
        </p:blipFill>
        <p:spPr>
          <a:xfrm>
            <a:off x="6477000" y="109537"/>
            <a:ext cx="2519364" cy="75247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3"/>
          <p:cNvSpPr txBox="1"/>
          <p:nvPr/>
        </p:nvSpPr>
        <p:spPr>
          <a:xfrm>
            <a:off x="-314643" y="642938"/>
            <a:ext cx="9303386" cy="66479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4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Commission </a:t>
            </a:r>
            <a:r>
              <a:rPr dirty="0" err="1"/>
              <a:t>Fondation</a:t>
            </a:r>
            <a:endParaRPr dirty="0">
              <a:latin typeface="Arial"/>
              <a:ea typeface="Arial"/>
              <a:cs typeface="Arial"/>
              <a:sym typeface="Arial"/>
            </a:endParaRPr>
          </a:p>
          <a:p>
            <a:pPr lvl="1" algn="ctr">
              <a:lnSpc>
                <a:spcPct val="150000"/>
              </a:lnSpc>
              <a:defRPr sz="28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OBJECTIFS (2) :</a:t>
            </a:r>
            <a:endParaRPr dirty="0">
              <a:latin typeface="Arial"/>
              <a:ea typeface="Arial"/>
              <a:cs typeface="Arial"/>
              <a:sym typeface="Arial"/>
            </a:endParaRPr>
          </a:p>
          <a:p>
            <a:pPr marL="914400" lvl="1" indent="-457200" algn="just">
              <a:lnSpc>
                <a:spcPct val="150000"/>
              </a:lnSpc>
              <a:buSzPct val="100000"/>
              <a:buChar char="✓"/>
              <a:defRPr sz="2400" b="1">
                <a:solidFill>
                  <a:srgbClr val="FFFFFF"/>
                </a:solidFill>
                <a:latin typeface="Arial Narrow"/>
                <a:ea typeface="Arial Narrow"/>
                <a:cs typeface="Arial Narrow"/>
                <a:sym typeface="Arial Narrow"/>
              </a:defRPr>
            </a:pPr>
            <a:r>
              <a:rPr sz="2000" dirty="0" err="1">
                <a:latin typeface="Arial Narrow" pitchFamily="34" charset="0"/>
              </a:rPr>
              <a:t>Une</a:t>
            </a:r>
            <a:r>
              <a:rPr sz="2000" dirty="0">
                <a:latin typeface="Arial Narrow" pitchFamily="34" charset="0"/>
              </a:rPr>
              <a:t> bourse </a:t>
            </a:r>
            <a:r>
              <a:rPr sz="2000" dirty="0" err="1">
                <a:latin typeface="Arial Narrow" pitchFamily="34" charset="0"/>
              </a:rPr>
              <a:t>d’études</a:t>
            </a:r>
            <a:r>
              <a:rPr sz="2000" dirty="0">
                <a:latin typeface="Arial Narrow" pitchFamily="34" charset="0"/>
              </a:rPr>
              <a:t> </a:t>
            </a:r>
            <a:r>
              <a:rPr sz="2000" dirty="0" err="1">
                <a:latin typeface="Arial Narrow" pitchFamily="34" charset="0"/>
              </a:rPr>
              <a:t>dans</a:t>
            </a:r>
            <a:r>
              <a:rPr sz="2000" dirty="0">
                <a:latin typeface="Arial Narrow" pitchFamily="34" charset="0"/>
              </a:rPr>
              <a:t> les 3 </a:t>
            </a:r>
            <a:r>
              <a:rPr sz="2000" dirty="0" err="1">
                <a:latin typeface="Arial Narrow" pitchFamily="34" charset="0"/>
              </a:rPr>
              <a:t>ans</a:t>
            </a:r>
            <a:endParaRPr sz="2000" dirty="0">
              <a:latin typeface="Arial Narrow" pitchFamily="34" charset="0"/>
            </a:endParaRPr>
          </a:p>
          <a:p>
            <a:pPr marL="914400" lvl="1" indent="-457200" algn="just">
              <a:lnSpc>
                <a:spcPct val="150000"/>
              </a:lnSpc>
              <a:buSzPct val="100000"/>
              <a:buChar char="✓"/>
              <a:defRPr sz="2400" b="1">
                <a:solidFill>
                  <a:srgbClr val="FFFFFF"/>
                </a:solidFill>
                <a:latin typeface="Arial Narrow"/>
                <a:ea typeface="Arial Narrow"/>
                <a:cs typeface="Arial Narrow"/>
                <a:sym typeface="Arial Narrow"/>
              </a:defRPr>
            </a:pPr>
            <a:r>
              <a:rPr sz="2000" dirty="0">
                <a:latin typeface="Arial Narrow" pitchFamily="34" charset="0"/>
              </a:rPr>
              <a:t>Un </a:t>
            </a:r>
            <a:r>
              <a:rPr sz="2000" dirty="0" err="1">
                <a:latin typeface="Arial Narrow" pitchFamily="34" charset="0"/>
              </a:rPr>
              <a:t>candidat</a:t>
            </a:r>
            <a:r>
              <a:rPr sz="2000" dirty="0">
                <a:latin typeface="Arial Narrow" pitchFamily="34" charset="0"/>
              </a:rPr>
              <a:t> pour un des </a:t>
            </a:r>
            <a:r>
              <a:rPr sz="2000" dirty="0" err="1">
                <a:latin typeface="Arial Narrow" pitchFamily="34" charset="0"/>
              </a:rPr>
              <a:t>Centres</a:t>
            </a:r>
            <a:r>
              <a:rPr sz="2000" dirty="0">
                <a:latin typeface="Arial Narrow" pitchFamily="34" charset="0"/>
              </a:rPr>
              <a:t> pour la </a:t>
            </a:r>
            <a:r>
              <a:rPr sz="2000" dirty="0" err="1">
                <a:latin typeface="Arial Narrow" pitchFamily="34" charset="0"/>
              </a:rPr>
              <a:t>Paix</a:t>
            </a:r>
            <a:r>
              <a:rPr sz="2000" dirty="0">
                <a:latin typeface="Arial Narrow" pitchFamily="34" charset="0"/>
              </a:rPr>
              <a:t> </a:t>
            </a:r>
            <a:r>
              <a:rPr sz="2000" dirty="0" err="1">
                <a:solidFill>
                  <a:schemeClr val="accent2"/>
                </a:solidFill>
                <a:latin typeface="Arial Narrow" pitchFamily="34" charset="0"/>
              </a:rPr>
              <a:t>dans</a:t>
            </a:r>
            <a:r>
              <a:rPr sz="2000" dirty="0">
                <a:solidFill>
                  <a:schemeClr val="accent2"/>
                </a:solidFill>
                <a:latin typeface="Arial Narrow" pitchFamily="34" charset="0"/>
              </a:rPr>
              <a:t> les 3 </a:t>
            </a:r>
            <a:r>
              <a:rPr sz="2000" dirty="0" err="1">
                <a:solidFill>
                  <a:schemeClr val="accent2"/>
                </a:solidFill>
                <a:latin typeface="Arial Narrow" pitchFamily="34" charset="0"/>
              </a:rPr>
              <a:t>ans</a:t>
            </a:r>
            <a:r>
              <a:rPr sz="2000" dirty="0">
                <a:solidFill>
                  <a:schemeClr val="accent2"/>
                </a:solidFill>
                <a:latin typeface="Arial Narrow" pitchFamily="34" charset="0"/>
              </a:rPr>
              <a:t> </a:t>
            </a:r>
          </a:p>
          <a:p>
            <a:pPr marL="914400" lvl="1" indent="-457200" algn="just">
              <a:lnSpc>
                <a:spcPct val="150000"/>
              </a:lnSpc>
              <a:buSzPct val="100000"/>
              <a:buChar char="✓"/>
              <a:defRPr sz="2400" b="1">
                <a:solidFill>
                  <a:srgbClr val="FFFFFF"/>
                </a:solidFill>
                <a:latin typeface="Arial Narrow"/>
                <a:ea typeface="Arial Narrow"/>
                <a:cs typeface="Arial Narrow"/>
                <a:sym typeface="Arial Narrow"/>
              </a:defRPr>
            </a:pPr>
            <a:r>
              <a:rPr sz="2000" dirty="0">
                <a:latin typeface="Arial Narrow" pitchFamily="34" charset="0"/>
              </a:rPr>
              <a:t>Identifier un nouveau </a:t>
            </a:r>
            <a:r>
              <a:rPr sz="2000" dirty="0" err="1">
                <a:latin typeface="Arial Narrow" pitchFamily="34" charset="0"/>
              </a:rPr>
              <a:t>donateur</a:t>
            </a:r>
            <a:r>
              <a:rPr sz="2000" dirty="0">
                <a:latin typeface="Arial Narrow" pitchFamily="34" charset="0"/>
              </a:rPr>
              <a:t> </a:t>
            </a:r>
            <a:r>
              <a:rPr sz="2000" dirty="0" err="1">
                <a:latin typeface="Arial Narrow" pitchFamily="34" charset="0"/>
              </a:rPr>
              <a:t>majeur</a:t>
            </a:r>
            <a:r>
              <a:rPr sz="2000" dirty="0">
                <a:latin typeface="Arial Narrow" pitchFamily="34" charset="0"/>
              </a:rPr>
              <a:t> </a:t>
            </a:r>
            <a:r>
              <a:rPr sz="2000" dirty="0">
                <a:solidFill>
                  <a:schemeClr val="accent2"/>
                </a:solidFill>
                <a:latin typeface="Arial Narrow" pitchFamily="34" charset="0"/>
              </a:rPr>
              <a:t>(10.000 dollars) </a:t>
            </a:r>
            <a:r>
              <a:rPr sz="2000" dirty="0" err="1">
                <a:latin typeface="Arial Narrow" pitchFamily="34" charset="0"/>
              </a:rPr>
              <a:t>dans</a:t>
            </a:r>
            <a:r>
              <a:rPr sz="2000" dirty="0">
                <a:latin typeface="Arial Narrow" pitchFamily="34" charset="0"/>
              </a:rPr>
              <a:t> </a:t>
            </a:r>
            <a:r>
              <a:rPr sz="2000" dirty="0" err="1">
                <a:latin typeface="Arial Narrow" pitchFamily="34" charset="0"/>
              </a:rPr>
              <a:t>l’année</a:t>
            </a:r>
            <a:endParaRPr sz="2000" dirty="0">
              <a:latin typeface="Arial Narrow" pitchFamily="34" charset="0"/>
            </a:endParaRPr>
          </a:p>
          <a:p>
            <a:pPr marL="914400" lvl="1" indent="-457200" algn="just">
              <a:lnSpc>
                <a:spcPct val="150000"/>
              </a:lnSpc>
              <a:buSzPct val="100000"/>
              <a:buChar char="✓"/>
              <a:defRPr sz="2400" b="1">
                <a:solidFill>
                  <a:srgbClr val="FFFFFF"/>
                </a:solidFill>
                <a:latin typeface="Arial Narrow"/>
                <a:ea typeface="Arial Narrow"/>
                <a:cs typeface="Arial Narrow"/>
                <a:sym typeface="Arial Narrow"/>
              </a:defRPr>
            </a:pPr>
            <a:r>
              <a:rPr sz="2000" dirty="0" err="1">
                <a:latin typeface="Arial Narrow" pitchFamily="34" charset="0"/>
              </a:rPr>
              <a:t>Promouvoir</a:t>
            </a:r>
            <a:r>
              <a:rPr sz="2000" dirty="0">
                <a:latin typeface="Arial Narrow" pitchFamily="34" charset="0"/>
              </a:rPr>
              <a:t> </a:t>
            </a:r>
            <a:r>
              <a:rPr sz="2000" dirty="0" err="1">
                <a:latin typeface="Arial Narrow" pitchFamily="34" charset="0"/>
              </a:rPr>
              <a:t>l’utilisation</a:t>
            </a:r>
            <a:r>
              <a:rPr sz="2000" dirty="0">
                <a:latin typeface="Arial Narrow" pitchFamily="34" charset="0"/>
              </a:rPr>
              <a:t> du </a:t>
            </a:r>
            <a:r>
              <a:rPr sz="2000" dirty="0" err="1">
                <a:latin typeface="Arial Narrow" pitchFamily="34" charset="0"/>
              </a:rPr>
              <a:t>Fonds</a:t>
            </a:r>
            <a:r>
              <a:rPr sz="2000" dirty="0">
                <a:latin typeface="Arial Narrow" pitchFamily="34" charset="0"/>
              </a:rPr>
              <a:t> de </a:t>
            </a:r>
            <a:r>
              <a:rPr sz="2000" dirty="0" err="1">
                <a:latin typeface="Arial Narrow" pitchFamily="34" charset="0"/>
              </a:rPr>
              <a:t>Dotation</a:t>
            </a:r>
            <a:r>
              <a:rPr sz="2000" dirty="0">
                <a:latin typeface="Arial Narrow" pitchFamily="34" charset="0"/>
              </a:rPr>
              <a:t> du District, </a:t>
            </a:r>
            <a:r>
              <a:rPr sz="2000" dirty="0" err="1">
                <a:latin typeface="Arial Narrow" pitchFamily="34" charset="0"/>
              </a:rPr>
              <a:t>dès</a:t>
            </a:r>
            <a:r>
              <a:rPr sz="2000" dirty="0">
                <a:latin typeface="Arial Narrow" pitchFamily="34" charset="0"/>
              </a:rPr>
              <a:t> </a:t>
            </a:r>
            <a:r>
              <a:rPr sz="2000" dirty="0" err="1">
                <a:latin typeface="Arial Narrow" pitchFamily="34" charset="0"/>
              </a:rPr>
              <a:t>sa</a:t>
            </a:r>
            <a:r>
              <a:rPr sz="2000" dirty="0">
                <a:latin typeface="Arial Narrow" pitchFamily="34" charset="0"/>
              </a:rPr>
              <a:t> validation par les services </a:t>
            </a:r>
            <a:r>
              <a:rPr sz="2000" dirty="0" err="1">
                <a:latin typeface="Arial Narrow" pitchFamily="34" charset="0"/>
              </a:rPr>
              <a:t>fiscaux</a:t>
            </a:r>
            <a:endParaRPr sz="2000" dirty="0">
              <a:latin typeface="Arial Narrow" pitchFamily="34" charset="0"/>
              <a:ea typeface="Arial"/>
              <a:cs typeface="Arial"/>
              <a:sym typeface="Arial"/>
            </a:endParaRPr>
          </a:p>
          <a:p>
            <a:pPr marL="914400" lvl="1" indent="-457200" algn="just">
              <a:lnSpc>
                <a:spcPct val="150000"/>
              </a:lnSpc>
              <a:buSzPct val="100000"/>
              <a:buChar char="✓"/>
              <a:defRPr sz="2400" b="1">
                <a:solidFill>
                  <a:srgbClr val="FFFFFF"/>
                </a:solidFill>
                <a:latin typeface="Arial Narrow"/>
                <a:ea typeface="Arial Narrow"/>
                <a:cs typeface="Arial Narrow"/>
                <a:sym typeface="Arial Narrow"/>
              </a:defRPr>
            </a:pPr>
            <a:r>
              <a:rPr sz="2000" dirty="0">
                <a:latin typeface="Arial Narrow" pitchFamily="34" charset="0"/>
              </a:rPr>
              <a:t>Un « </a:t>
            </a:r>
            <a:r>
              <a:rPr sz="2000" dirty="0" err="1">
                <a:latin typeface="Arial Narrow" pitchFamily="34" charset="0"/>
              </a:rPr>
              <a:t>Référent</a:t>
            </a:r>
            <a:r>
              <a:rPr sz="2000" dirty="0">
                <a:latin typeface="Arial Narrow" pitchFamily="34" charset="0"/>
              </a:rPr>
              <a:t> </a:t>
            </a:r>
            <a:r>
              <a:rPr sz="2000" dirty="0" err="1">
                <a:latin typeface="Arial Narrow" pitchFamily="34" charset="0"/>
              </a:rPr>
              <a:t>Fondation</a:t>
            </a:r>
            <a:r>
              <a:rPr sz="2000" dirty="0">
                <a:latin typeface="Arial Narrow" pitchFamily="34" charset="0"/>
              </a:rPr>
              <a:t> » par club </a:t>
            </a:r>
            <a:r>
              <a:rPr sz="2000" dirty="0" err="1">
                <a:latin typeface="Arial Narrow" pitchFamily="34" charset="0"/>
              </a:rPr>
              <a:t>déclaré</a:t>
            </a:r>
            <a:r>
              <a:rPr sz="2000" dirty="0">
                <a:latin typeface="Arial Narrow" pitchFamily="34" charset="0"/>
              </a:rPr>
              <a:t> </a:t>
            </a:r>
            <a:r>
              <a:rPr sz="2000" dirty="0" err="1">
                <a:latin typeface="Arial Narrow" pitchFamily="34" charset="0"/>
              </a:rPr>
              <a:t>sur</a:t>
            </a:r>
            <a:r>
              <a:rPr sz="2000" dirty="0">
                <a:latin typeface="Arial Narrow" pitchFamily="34" charset="0"/>
              </a:rPr>
              <a:t> Polaris</a:t>
            </a:r>
            <a:endParaRPr sz="2000" dirty="0">
              <a:latin typeface="Arial Narrow" pitchFamily="34" charset="0"/>
              <a:ea typeface="Arial"/>
              <a:cs typeface="Arial"/>
              <a:sym typeface="Arial"/>
            </a:endParaRPr>
          </a:p>
          <a:p>
            <a:pPr marL="914400" lvl="1" indent="-457200" algn="just">
              <a:lnSpc>
                <a:spcPct val="150000"/>
              </a:lnSpc>
              <a:buSzPct val="100000"/>
              <a:buChar char="✓"/>
              <a:defRPr sz="2400" b="1">
                <a:solidFill>
                  <a:srgbClr val="FFFFFF"/>
                </a:solidFill>
                <a:latin typeface="Arial Narrow"/>
                <a:ea typeface="Arial Narrow"/>
                <a:cs typeface="Arial Narrow"/>
                <a:sym typeface="Arial Narrow"/>
              </a:defRPr>
            </a:pPr>
            <a:r>
              <a:rPr sz="2000" dirty="0" err="1">
                <a:latin typeface="Arial Narrow" pitchFamily="34" charset="0"/>
              </a:rPr>
              <a:t>Rechercher</a:t>
            </a:r>
            <a:r>
              <a:rPr sz="2000" dirty="0">
                <a:latin typeface="Arial Narrow" pitchFamily="34" charset="0"/>
              </a:rPr>
              <a:t> des </a:t>
            </a:r>
            <a:r>
              <a:rPr sz="2000" dirty="0" err="1">
                <a:latin typeface="Arial Narrow" pitchFamily="34" charset="0"/>
              </a:rPr>
              <a:t>délégués</a:t>
            </a:r>
            <a:r>
              <a:rPr sz="2000" dirty="0">
                <a:latin typeface="Arial Narrow" pitchFamily="34" charset="0"/>
              </a:rPr>
              <a:t> </a:t>
            </a:r>
            <a:r>
              <a:rPr sz="2000" dirty="0" err="1">
                <a:latin typeface="Arial Narrow" pitchFamily="34" charset="0"/>
              </a:rPr>
              <a:t>Fondation</a:t>
            </a:r>
            <a:r>
              <a:rPr sz="2000" dirty="0">
                <a:latin typeface="Arial Narrow" pitchFamily="34" charset="0"/>
              </a:rPr>
              <a:t> par zones ADG</a:t>
            </a:r>
            <a:endParaRPr sz="2000" dirty="0">
              <a:latin typeface="Arial Narrow" pitchFamily="34" charset="0"/>
              <a:ea typeface="Arial"/>
              <a:cs typeface="Arial"/>
              <a:sym typeface="Arial"/>
            </a:endParaRPr>
          </a:p>
          <a:p>
            <a:pPr marL="914400" lvl="1" indent="-457200" algn="just">
              <a:lnSpc>
                <a:spcPct val="150000"/>
              </a:lnSpc>
              <a:buSzPct val="100000"/>
              <a:buChar char="✓"/>
              <a:defRPr sz="2400" b="1">
                <a:latin typeface="Arial Narrow"/>
                <a:ea typeface="Arial Narrow"/>
                <a:cs typeface="Arial Narrow"/>
                <a:sym typeface="Arial Narrow"/>
              </a:defRPr>
            </a:pPr>
            <a:endParaRPr dirty="0"/>
          </a:p>
          <a:p>
            <a:pPr marL="914400" lvl="1" indent="-457200" algn="just">
              <a:lnSpc>
                <a:spcPct val="150000"/>
              </a:lnSpc>
              <a:buSzPct val="100000"/>
              <a:buChar char="✓"/>
              <a:defRPr sz="2400" b="1">
                <a:latin typeface="Arial Narrow"/>
                <a:ea typeface="Arial Narrow"/>
                <a:cs typeface="Arial Narrow"/>
                <a:sym typeface="Arial Narrow"/>
              </a:defRPr>
            </a:pPr>
            <a:endParaRPr dirty="0"/>
          </a:p>
          <a:p>
            <a:pPr marL="914400" lvl="1" indent="-457200" algn="just">
              <a:lnSpc>
                <a:spcPct val="150000"/>
              </a:lnSpc>
              <a:buSzPct val="100000"/>
              <a:buChar char="✓"/>
              <a:defRPr sz="2400" b="1">
                <a:latin typeface="Arial Narrow"/>
                <a:ea typeface="Arial Narrow"/>
                <a:cs typeface="Arial Narrow"/>
                <a:sym typeface="Arial Narrow"/>
              </a:defRPr>
            </a:pPr>
            <a:endParaRPr dirty="0"/>
          </a:p>
        </p:txBody>
      </p:sp>
      <p:sp>
        <p:nvSpPr>
          <p:cNvPr id="144"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14</a:t>
            </a:fld>
            <a:endParaRPr/>
          </a:p>
        </p:txBody>
      </p:sp>
      <p:pic>
        <p:nvPicPr>
          <p:cNvPr id="145" name="Picture 6" descr="Picture 6"/>
          <p:cNvPicPr>
            <a:picLocks noChangeAspect="1"/>
          </p:cNvPicPr>
          <p:nvPr/>
        </p:nvPicPr>
        <p:blipFill>
          <a:blip r:embed="rId2" cstate="print"/>
          <a:stretch>
            <a:fillRect/>
          </a:stretch>
        </p:blipFill>
        <p:spPr>
          <a:xfrm>
            <a:off x="6197600" y="101600"/>
            <a:ext cx="2836864" cy="84613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3"/>
          <p:cNvSpPr txBox="1"/>
          <p:nvPr/>
        </p:nvSpPr>
        <p:spPr>
          <a:xfrm>
            <a:off x="190183" y="642936"/>
            <a:ext cx="8577897" cy="5565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1" algn="ctr">
              <a:defRPr sz="36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La Commission Action </a:t>
            </a:r>
            <a:r>
              <a:rPr dirty="0" err="1"/>
              <a:t>Professionnelle</a:t>
            </a:r>
            <a:endParaRPr dirty="0">
              <a:latin typeface="Arial"/>
              <a:ea typeface="Arial"/>
              <a:cs typeface="Arial"/>
              <a:sym typeface="Arial"/>
            </a:endParaRPr>
          </a:p>
          <a:p>
            <a:pPr lvl="1" indent="359999" algn="ctr">
              <a:spcBef>
                <a:spcPts val="200"/>
              </a:spcBef>
              <a:defRPr sz="28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OBJECTIFS :</a:t>
            </a:r>
            <a:endParaRPr sz="2400" dirty="0">
              <a:solidFill>
                <a:srgbClr val="C00000"/>
              </a:solidFill>
            </a:endParaRPr>
          </a:p>
          <a:p>
            <a:pPr marL="914400" lvl="1" indent="-457200" algn="just">
              <a:lnSpc>
                <a:spcPct val="250000"/>
              </a:lnSpc>
              <a:buSzPct val="100000"/>
              <a:buChar char="✓"/>
              <a:defRPr sz="2000" b="1">
                <a:solidFill>
                  <a:srgbClr val="FFFFFF"/>
                </a:solidFill>
                <a:latin typeface="Arial Narrow"/>
                <a:ea typeface="Arial Narrow"/>
                <a:cs typeface="Arial Narrow"/>
                <a:sym typeface="Arial Narrow"/>
              </a:defRPr>
            </a:pPr>
            <a:r>
              <a:rPr dirty="0" err="1"/>
              <a:t>Agir</a:t>
            </a:r>
            <a:r>
              <a:rPr dirty="0"/>
              <a:t> pour </a:t>
            </a:r>
            <a:r>
              <a:rPr dirty="0" err="1"/>
              <a:t>que</a:t>
            </a:r>
            <a:r>
              <a:rPr dirty="0"/>
              <a:t> </a:t>
            </a:r>
            <a:r>
              <a:rPr dirty="0" err="1"/>
              <a:t>dans</a:t>
            </a:r>
            <a:r>
              <a:rPr dirty="0"/>
              <a:t> les </a:t>
            </a:r>
            <a:r>
              <a:rPr dirty="0" err="1"/>
              <a:t>trois</a:t>
            </a:r>
            <a:r>
              <a:rPr dirty="0"/>
              <a:t> </a:t>
            </a:r>
            <a:r>
              <a:rPr dirty="0" err="1"/>
              <a:t>ans</a:t>
            </a:r>
            <a:r>
              <a:rPr dirty="0"/>
              <a:t>, 50% des clubs </a:t>
            </a:r>
            <a:r>
              <a:rPr dirty="0" err="1"/>
              <a:t>mettent</a:t>
            </a:r>
            <a:r>
              <a:rPr dirty="0"/>
              <a:t> en place </a:t>
            </a:r>
            <a:r>
              <a:rPr dirty="0" err="1"/>
              <a:t>une</a:t>
            </a:r>
            <a:r>
              <a:rPr dirty="0"/>
              <a:t> action </a:t>
            </a:r>
            <a:r>
              <a:rPr dirty="0" err="1"/>
              <a:t>favorisant</a:t>
            </a:r>
            <a:r>
              <a:rPr dirty="0"/>
              <a:t> </a:t>
            </a:r>
            <a:r>
              <a:rPr dirty="0" err="1"/>
              <a:t>l’insertion</a:t>
            </a:r>
            <a:r>
              <a:rPr dirty="0"/>
              <a:t> </a:t>
            </a:r>
            <a:r>
              <a:rPr dirty="0" err="1"/>
              <a:t>professionnelle</a:t>
            </a:r>
            <a:r>
              <a:rPr dirty="0"/>
              <a:t> : </a:t>
            </a:r>
            <a:endParaRPr dirty="0">
              <a:latin typeface="Arial"/>
              <a:ea typeface="Arial"/>
              <a:cs typeface="Arial"/>
              <a:sym typeface="Arial"/>
            </a:endParaRPr>
          </a:p>
          <a:p>
            <a:pPr marL="457200" lvl="1" indent="0" algn="just">
              <a:lnSpc>
                <a:spcPct val="150000"/>
              </a:lnSpc>
              <a:defRPr sz="2000" b="1">
                <a:solidFill>
                  <a:srgbClr val="FFFFFF"/>
                </a:solidFill>
                <a:latin typeface="Arial Narrow"/>
                <a:ea typeface="Arial Narrow"/>
                <a:cs typeface="Arial Narrow"/>
                <a:sym typeface="Arial Narrow"/>
              </a:defRPr>
            </a:pPr>
            <a:r>
              <a:rPr dirty="0"/>
              <a:t>                        - Stages en </a:t>
            </a:r>
            <a:r>
              <a:rPr dirty="0" err="1"/>
              <a:t>entreprises</a:t>
            </a:r>
            <a:r>
              <a:rPr dirty="0"/>
              <a:t>, </a:t>
            </a:r>
            <a:endParaRPr dirty="0">
              <a:latin typeface="Arial"/>
              <a:ea typeface="Arial"/>
              <a:cs typeface="Arial"/>
              <a:sym typeface="Arial"/>
            </a:endParaRPr>
          </a:p>
          <a:p>
            <a:pPr lvl="1" algn="just">
              <a:lnSpc>
                <a:spcPct val="150000"/>
              </a:lnSpc>
              <a:defRPr sz="2000" b="1">
                <a:solidFill>
                  <a:srgbClr val="FFFFFF"/>
                </a:solidFill>
                <a:latin typeface="Arial Narrow"/>
                <a:ea typeface="Arial Narrow"/>
                <a:cs typeface="Arial Narrow"/>
                <a:sym typeface="Arial Narrow"/>
              </a:defRPr>
            </a:pPr>
            <a:r>
              <a:rPr dirty="0"/>
              <a:t>                        - </a:t>
            </a:r>
            <a:r>
              <a:rPr dirty="0" err="1"/>
              <a:t>tutorat</a:t>
            </a:r>
            <a:r>
              <a:rPr dirty="0"/>
              <a:t> avec les </a:t>
            </a:r>
            <a:r>
              <a:rPr dirty="0" err="1"/>
              <a:t>lycées</a:t>
            </a:r>
            <a:r>
              <a:rPr dirty="0"/>
              <a:t>, </a:t>
            </a:r>
            <a:endParaRPr dirty="0">
              <a:latin typeface="Arial"/>
              <a:ea typeface="Arial"/>
              <a:cs typeface="Arial"/>
              <a:sym typeface="Arial"/>
            </a:endParaRPr>
          </a:p>
          <a:p>
            <a:pPr lvl="1" algn="just">
              <a:lnSpc>
                <a:spcPct val="150000"/>
              </a:lnSpc>
              <a:defRPr sz="2000" b="1">
                <a:solidFill>
                  <a:srgbClr val="FFFFFF"/>
                </a:solidFill>
                <a:latin typeface="Arial Narrow"/>
                <a:ea typeface="Arial Narrow"/>
                <a:cs typeface="Arial Narrow"/>
                <a:sym typeface="Arial Narrow"/>
              </a:defRPr>
            </a:pPr>
            <a:r>
              <a:rPr dirty="0"/>
              <a:t>                        - forums des métiers, </a:t>
            </a:r>
            <a:r>
              <a:rPr dirty="0" err="1"/>
              <a:t>entretiens</a:t>
            </a:r>
            <a:r>
              <a:rPr dirty="0"/>
              <a:t>, </a:t>
            </a:r>
            <a:r>
              <a:rPr dirty="0" err="1"/>
              <a:t>parrainage</a:t>
            </a:r>
            <a:r>
              <a:rPr dirty="0"/>
              <a:t>…</a:t>
            </a:r>
            <a:endParaRPr dirty="0">
              <a:latin typeface="Arial"/>
              <a:ea typeface="Arial"/>
              <a:cs typeface="Arial"/>
              <a:sym typeface="Arial"/>
            </a:endParaRPr>
          </a:p>
          <a:p>
            <a:pPr marL="914400" lvl="1" indent="-457200" algn="just">
              <a:lnSpc>
                <a:spcPct val="250000"/>
              </a:lnSpc>
              <a:buSzPct val="100000"/>
              <a:buChar char="✓"/>
              <a:defRPr sz="2000" b="1">
                <a:solidFill>
                  <a:srgbClr val="FFFFFF"/>
                </a:solidFill>
                <a:latin typeface="Arial Narrow"/>
                <a:ea typeface="Arial Narrow"/>
                <a:cs typeface="Arial Narrow"/>
                <a:sym typeface="Arial Narrow"/>
              </a:defRPr>
            </a:pPr>
            <a:r>
              <a:rPr dirty="0"/>
              <a:t>Participation de 40% des clubs à </a:t>
            </a:r>
            <a:r>
              <a:rPr dirty="0" err="1"/>
              <a:t>l’un</a:t>
            </a:r>
            <a:r>
              <a:rPr dirty="0"/>
              <a:t> des prix de la Commission </a:t>
            </a:r>
            <a:r>
              <a:rPr dirty="0" err="1"/>
              <a:t>Professionnelle</a:t>
            </a:r>
            <a:r>
              <a:rPr dirty="0"/>
              <a:t> du District ( prix de </a:t>
            </a:r>
            <a:r>
              <a:rPr dirty="0" err="1"/>
              <a:t>l’apprentissage</a:t>
            </a:r>
            <a:r>
              <a:rPr dirty="0"/>
              <a:t> et prix des métiers </a:t>
            </a:r>
            <a:r>
              <a:rPr dirty="0">
                <a:solidFill>
                  <a:schemeClr val="bg2">
                    <a:lumMod val="20000"/>
                    <a:lumOff val="80000"/>
                  </a:schemeClr>
                </a:solidFill>
              </a:rPr>
              <a:t>d’art)</a:t>
            </a:r>
          </a:p>
        </p:txBody>
      </p:sp>
      <p:sp>
        <p:nvSpPr>
          <p:cNvPr id="148"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a:p>
        </p:txBody>
      </p:sp>
      <p:pic>
        <p:nvPicPr>
          <p:cNvPr id="149" name="Picture 6" descr="Picture 6"/>
          <p:cNvPicPr>
            <a:picLocks noChangeAspect="1"/>
          </p:cNvPicPr>
          <p:nvPr/>
        </p:nvPicPr>
        <p:blipFill>
          <a:blip r:embed="rId2" cstate="print"/>
          <a:stretch>
            <a:fillRect/>
          </a:stretch>
        </p:blipFill>
        <p:spPr>
          <a:xfrm>
            <a:off x="6265862" y="0"/>
            <a:ext cx="2759076" cy="72707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re 1"/>
          <p:cNvSpPr txBox="1">
            <a:spLocks noGrp="1"/>
          </p:cNvSpPr>
          <p:nvPr>
            <p:ph type="title"/>
          </p:nvPr>
        </p:nvSpPr>
        <p:spPr>
          <a:prstGeom prst="rect">
            <a:avLst/>
          </a:prstGeom>
        </p:spPr>
        <p:txBody>
          <a:bodyPr>
            <a:normAutofit fontScale="90000"/>
          </a:bodyPr>
          <a:lstStyle/>
          <a:p>
            <a:pPr lvl="1" defTabSz="868680">
              <a:lnSpc>
                <a:spcPct val="100000"/>
              </a:lnSpc>
              <a:defRPr sz="3040" b="1">
                <a:solidFill>
                  <a:srgbClr val="C00000"/>
                </a:solidFill>
                <a:effectLst>
                  <a:outerShdw blurRad="36195" dist="36195" dir="2700000" rotWithShape="0">
                    <a:srgbClr val="000000">
                      <a:alpha val="43137"/>
                    </a:srgbClr>
                  </a:outerShdw>
                </a:effectLst>
                <a:latin typeface="Arial Narrow"/>
                <a:ea typeface="Arial Narrow"/>
                <a:cs typeface="Arial Narrow"/>
                <a:sym typeface="Arial Narrow"/>
              </a:defRPr>
            </a:pPr>
            <a:r>
              <a:t>        La Commission Action Professionnelle</a:t>
            </a:r>
            <a:br/>
            <a:r>
              <a:t>                            </a:t>
            </a:r>
            <a:r>
              <a:rPr sz="2375" i="1">
                <a:solidFill>
                  <a:srgbClr val="00B050"/>
                </a:solidFill>
              </a:rPr>
              <a:t>LES OBJECTIFS :</a:t>
            </a:r>
            <a:br>
              <a:rPr sz="2375" i="1">
                <a:solidFill>
                  <a:srgbClr val="00B050"/>
                </a:solidFill>
              </a:rPr>
            </a:br>
            <a:endParaRPr sz="2375" i="1">
              <a:solidFill>
                <a:srgbClr val="00B050"/>
              </a:solidFill>
            </a:endParaRPr>
          </a:p>
        </p:txBody>
      </p:sp>
      <p:sp>
        <p:nvSpPr>
          <p:cNvPr id="152" name="Espace réservé du contenu 2"/>
          <p:cNvSpPr txBox="1">
            <a:spLocks noGrp="1"/>
          </p:cNvSpPr>
          <p:nvPr>
            <p:ph type="body" idx="1"/>
          </p:nvPr>
        </p:nvSpPr>
        <p:spPr>
          <a:xfrm>
            <a:off x="474662" y="1825625"/>
            <a:ext cx="8296276" cy="4351338"/>
          </a:xfrm>
          <a:prstGeom prst="rect">
            <a:avLst/>
          </a:prstGeom>
        </p:spPr>
        <p:txBody>
          <a:bodyPr/>
          <a:lstStyle/>
          <a:p>
            <a:pPr marL="914400" lvl="1" indent="-457200" algn="just">
              <a:lnSpc>
                <a:spcPct val="200000"/>
              </a:lnSpc>
              <a:spcBef>
                <a:spcPts val="500"/>
              </a:spcBef>
              <a:buFontTx/>
              <a:buChar char="✓"/>
              <a:defRPr sz="2000" b="1">
                <a:solidFill>
                  <a:srgbClr val="FFFFFF"/>
                </a:solidFill>
                <a:latin typeface="Arial Narrow"/>
                <a:ea typeface="Arial Narrow"/>
                <a:cs typeface="Arial Narrow"/>
                <a:sym typeface="Arial Narrow"/>
              </a:defRPr>
            </a:pPr>
            <a:r>
              <a:t>Faire la promotion, chaque année, du RYLA et de l’IRL</a:t>
            </a:r>
            <a:endParaRPr sz="2400"/>
          </a:p>
          <a:p>
            <a:pPr marL="914400" lvl="1" indent="-457200" algn="just">
              <a:lnSpc>
                <a:spcPct val="200000"/>
              </a:lnSpc>
              <a:spcBef>
                <a:spcPts val="500"/>
              </a:spcBef>
              <a:buFontTx/>
              <a:buChar char="✓"/>
              <a:defRPr sz="2000" b="1">
                <a:solidFill>
                  <a:srgbClr val="FFFFFF"/>
                </a:solidFill>
                <a:latin typeface="Arial Narrow"/>
                <a:ea typeface="Arial Narrow"/>
                <a:cs typeface="Arial Narrow"/>
                <a:sym typeface="Arial Narrow"/>
              </a:defRPr>
            </a:pPr>
            <a:r>
              <a:t>Organiser un concours de l’éloquence à l’échelle nationale</a:t>
            </a:r>
            <a:endParaRPr sz="2400"/>
          </a:p>
          <a:p>
            <a:pPr marL="914400" lvl="1" indent="-457200" algn="just">
              <a:lnSpc>
                <a:spcPct val="200000"/>
              </a:lnSpc>
              <a:spcBef>
                <a:spcPts val="500"/>
              </a:spcBef>
              <a:buFontTx/>
              <a:buChar char="✓"/>
              <a:defRPr sz="2000" b="1">
                <a:solidFill>
                  <a:srgbClr val="FFFFFF"/>
                </a:solidFill>
                <a:latin typeface="Arial Narrow"/>
                <a:ea typeface="Arial Narrow"/>
                <a:cs typeface="Arial Narrow"/>
                <a:sym typeface="Arial Narrow"/>
              </a:defRPr>
            </a:pPr>
            <a:r>
              <a:t>Agir pour que les clubs qui ont intégré ou qui souhaitent intégrer des jeunes professionnels de 25 à 40 ans mobilisent des professionnels d’expérience susceptibles de les mentorer</a:t>
            </a:r>
          </a:p>
          <a:p>
            <a:pPr marL="914400" lvl="1" indent="-457200" algn="just">
              <a:lnSpc>
                <a:spcPct val="200000"/>
              </a:lnSpc>
              <a:spcBef>
                <a:spcPts val="500"/>
              </a:spcBef>
              <a:buFontTx/>
              <a:buChar char="✓"/>
              <a:defRPr sz="2000" b="1">
                <a:solidFill>
                  <a:srgbClr val="FFFFFF"/>
                </a:solidFill>
                <a:latin typeface="Arial Narrow"/>
                <a:ea typeface="Arial Narrow"/>
                <a:cs typeface="Arial Narrow"/>
                <a:sym typeface="Arial Narrow"/>
              </a:defRPr>
            </a:pPr>
            <a:r>
              <a:t>Mettre en place et structurer le </a:t>
            </a:r>
            <a:r>
              <a:rPr u="sng"/>
              <a:t>Partenariat avec les Académies</a:t>
            </a:r>
          </a:p>
        </p:txBody>
      </p:sp>
      <p:sp>
        <p:nvSpPr>
          <p:cNvPr id="153" name="Espace réservé du numéro de diapositive 3"/>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16</a:t>
            </a:fld>
            <a:endParaRPr/>
          </a:p>
        </p:txBody>
      </p:sp>
      <p:pic>
        <p:nvPicPr>
          <p:cNvPr id="154" name="Picture 6" descr="Picture 6"/>
          <p:cNvPicPr>
            <a:picLocks noChangeAspect="1"/>
          </p:cNvPicPr>
          <p:nvPr/>
        </p:nvPicPr>
        <p:blipFill>
          <a:blip r:embed="rId2" cstate="print"/>
          <a:stretch>
            <a:fillRect/>
          </a:stretch>
        </p:blipFill>
        <p:spPr>
          <a:xfrm>
            <a:off x="7056438" y="0"/>
            <a:ext cx="2087563" cy="534988"/>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052736"/>
            <a:ext cx="7886700" cy="1325563"/>
          </a:xfrm>
        </p:spPr>
        <p:txBody>
          <a:bodyPr/>
          <a:lstStyle/>
          <a:p>
            <a:r>
              <a:rPr lang="fr-FR" sz="3600" dirty="0">
                <a:solidFill>
                  <a:srgbClr val="FF0000"/>
                </a:solidFill>
                <a:latin typeface="Arial Narrow" pitchFamily="34" charset="0"/>
              </a:rPr>
              <a:t>          Commission Action d’Intérêt Public</a:t>
            </a:r>
            <a:br>
              <a:rPr lang="fr-FR" sz="3600" dirty="0">
                <a:solidFill>
                  <a:srgbClr val="FF0000"/>
                </a:solidFill>
                <a:latin typeface="Arial Narrow" pitchFamily="34" charset="0"/>
              </a:rPr>
            </a:br>
            <a:r>
              <a:rPr lang="fr-FR" sz="3600" dirty="0">
                <a:solidFill>
                  <a:srgbClr val="FF0000"/>
                </a:solidFill>
                <a:latin typeface="Arial Narrow" pitchFamily="34" charset="0"/>
              </a:rPr>
              <a:t>                </a:t>
            </a:r>
            <a:r>
              <a:rPr lang="fr-FR" sz="3600" dirty="0">
                <a:solidFill>
                  <a:srgbClr val="00B050"/>
                </a:solidFill>
                <a:latin typeface="Arial Narrow" pitchFamily="34" charset="0"/>
              </a:rPr>
              <a:t>Jean –François JOUMIER</a:t>
            </a:r>
          </a:p>
        </p:txBody>
      </p:sp>
      <p:pic>
        <p:nvPicPr>
          <p:cNvPr id="5" name="Espace réservé du contenu 4" descr="c0614fa7b5dcb51eeb48ae9bae5716266e2ba9b41620034826.jpg"/>
          <p:cNvPicPr>
            <a:picLocks noGrp="1" noChangeAspect="1"/>
          </p:cNvPicPr>
          <p:nvPr>
            <p:ph idx="1"/>
          </p:nvPr>
        </p:nvPicPr>
        <p:blipFill>
          <a:blip r:embed="rId2" cstate="print"/>
          <a:stretch>
            <a:fillRect/>
          </a:stretch>
        </p:blipFill>
        <p:spPr>
          <a:xfrm>
            <a:off x="3203848" y="2348880"/>
            <a:ext cx="2857500" cy="3810000"/>
          </a:xfrm>
        </p:spPr>
      </p:pic>
      <p:sp>
        <p:nvSpPr>
          <p:cNvPr id="4" name="Espace réservé du numéro de diapositive 3"/>
          <p:cNvSpPr>
            <a:spLocks noGrp="1"/>
          </p:cNvSpPr>
          <p:nvPr>
            <p:ph type="sldNum" sz="quarter" idx="12"/>
          </p:nvPr>
        </p:nvSpPr>
        <p:spPr/>
        <p:txBody>
          <a:bodyPr/>
          <a:lstStyle/>
          <a:p>
            <a:fld id="{6334F6E0-9A10-4624-B736-18FE9C672F18}" type="slidenum">
              <a:rPr lang="fr-FR" altLang="fr-FR" smtClean="0"/>
              <a:pPr/>
              <a:t>17</a:t>
            </a:fld>
            <a:endParaRPr lang="fr-FR" altLang="fr-FR"/>
          </a:p>
        </p:txBody>
      </p:sp>
      <p:pic>
        <p:nvPicPr>
          <p:cNvPr id="6" name="Picture 6" descr="Picture 6"/>
          <p:cNvPicPr>
            <a:picLocks noChangeAspect="1"/>
          </p:cNvPicPr>
          <p:nvPr/>
        </p:nvPicPr>
        <p:blipFill>
          <a:blip r:embed="rId3" cstate="print"/>
          <a:stretch>
            <a:fillRect/>
          </a:stretch>
        </p:blipFill>
        <p:spPr>
          <a:xfrm>
            <a:off x="5292080" y="116632"/>
            <a:ext cx="3672408" cy="1052736"/>
          </a:xfrm>
          <a:prstGeom prst="rect">
            <a:avLst/>
          </a:prstGeom>
          <a:ln w="12700">
            <a:miter lim="400000"/>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3"/>
          <p:cNvSpPr txBox="1"/>
          <p:nvPr/>
        </p:nvSpPr>
        <p:spPr>
          <a:xfrm>
            <a:off x="249979" y="973135"/>
            <a:ext cx="8695902" cy="457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40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La Commission Action </a:t>
            </a:r>
            <a:r>
              <a:rPr dirty="0" err="1"/>
              <a:t>d’Intérêt</a:t>
            </a:r>
            <a:r>
              <a:rPr dirty="0"/>
              <a:t> Public</a:t>
            </a:r>
            <a:r>
              <a:rPr sz="4400" dirty="0"/>
              <a:t> </a:t>
            </a:r>
            <a:endParaRPr dirty="0">
              <a:latin typeface="Arial"/>
              <a:ea typeface="Arial"/>
              <a:cs typeface="Arial"/>
              <a:sym typeface="Arial"/>
            </a:endParaRPr>
          </a:p>
          <a:p>
            <a:pPr lvl="1" algn="ctr">
              <a:lnSpc>
                <a:spcPct val="150000"/>
              </a:lnSpc>
              <a:defRPr sz="2800" b="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OBJECTIFS :</a:t>
            </a:r>
            <a:endParaRPr sz="2400" dirty="0">
              <a:solidFill>
                <a:srgbClr val="C00000"/>
              </a:solidFill>
            </a:endParaRPr>
          </a:p>
          <a:p>
            <a:pPr marL="914400" lvl="1" indent="-457200">
              <a:lnSpc>
                <a:spcPct val="150000"/>
              </a:lnSpc>
              <a:buSzPct val="100000"/>
              <a:buChar char="✓"/>
              <a:defRPr sz="2000" b="1">
                <a:solidFill>
                  <a:srgbClr val="FF0000"/>
                </a:solidFill>
                <a:latin typeface="Arial Narrow"/>
                <a:ea typeface="Arial Narrow"/>
                <a:cs typeface="Arial Narrow"/>
                <a:sym typeface="Arial Narrow"/>
              </a:defRPr>
            </a:pPr>
            <a:r>
              <a:rPr dirty="0" err="1"/>
              <a:t>Banque</a:t>
            </a:r>
            <a:r>
              <a:rPr dirty="0"/>
              <a:t> </a:t>
            </a:r>
            <a:r>
              <a:rPr dirty="0" err="1"/>
              <a:t>Alimentaire</a:t>
            </a:r>
            <a:r>
              <a:rPr dirty="0"/>
              <a:t> </a:t>
            </a:r>
            <a:r>
              <a:rPr dirty="0">
                <a:solidFill>
                  <a:srgbClr val="FFFFFF"/>
                </a:solidFill>
              </a:rPr>
              <a:t>: </a:t>
            </a:r>
            <a:r>
              <a:rPr b="0" dirty="0">
                <a:solidFill>
                  <a:srgbClr val="FFFFFF"/>
                </a:solidFill>
              </a:rPr>
              <a:t>Proposer 2 </a:t>
            </a:r>
            <a:r>
              <a:rPr b="0" dirty="0" err="1">
                <a:solidFill>
                  <a:srgbClr val="FFFFFF"/>
                </a:solidFill>
              </a:rPr>
              <a:t>collectes</a:t>
            </a:r>
            <a:r>
              <a:rPr b="0" dirty="0">
                <a:solidFill>
                  <a:srgbClr val="FFFFFF"/>
                </a:solidFill>
              </a:rPr>
              <a:t> </a:t>
            </a:r>
            <a:r>
              <a:rPr dirty="0">
                <a:solidFill>
                  <a:srgbClr val="FFFFFF"/>
                </a:solidFill>
              </a:rPr>
              <a:t>(</a:t>
            </a:r>
            <a:r>
              <a:rPr dirty="0" err="1">
                <a:solidFill>
                  <a:srgbClr val="FFFFFF"/>
                </a:solidFill>
              </a:rPr>
              <a:t>automne</a:t>
            </a:r>
            <a:r>
              <a:rPr dirty="0">
                <a:solidFill>
                  <a:srgbClr val="FFFFFF"/>
                </a:solidFill>
              </a:rPr>
              <a:t> et </a:t>
            </a:r>
            <a:r>
              <a:rPr dirty="0" err="1">
                <a:solidFill>
                  <a:srgbClr val="FFFFFF"/>
                </a:solidFill>
              </a:rPr>
              <a:t>printemps</a:t>
            </a:r>
            <a:r>
              <a:rPr dirty="0">
                <a:solidFill>
                  <a:srgbClr val="FFFFFF"/>
                </a:solidFill>
              </a:rPr>
              <a:t>). Les clubs </a:t>
            </a:r>
            <a:r>
              <a:rPr dirty="0" err="1">
                <a:solidFill>
                  <a:srgbClr val="FFFFFF"/>
                </a:solidFill>
              </a:rPr>
              <a:t>remontent</a:t>
            </a:r>
            <a:r>
              <a:rPr dirty="0">
                <a:solidFill>
                  <a:srgbClr val="FFFFFF"/>
                </a:solidFill>
              </a:rPr>
              <a:t> </a:t>
            </a:r>
            <a:r>
              <a:rPr dirty="0" err="1">
                <a:solidFill>
                  <a:srgbClr val="FFFFFF"/>
                </a:solidFill>
              </a:rPr>
              <a:t>leur</a:t>
            </a:r>
            <a:r>
              <a:rPr dirty="0">
                <a:solidFill>
                  <a:srgbClr val="FFFFFF"/>
                </a:solidFill>
              </a:rPr>
              <a:t> participation à </a:t>
            </a:r>
            <a:r>
              <a:rPr dirty="0" err="1">
                <a:solidFill>
                  <a:srgbClr val="FFFFFF"/>
                </a:solidFill>
              </a:rPr>
              <a:t>l’action</a:t>
            </a:r>
            <a:r>
              <a:rPr dirty="0">
                <a:solidFill>
                  <a:srgbClr val="FFFFFF"/>
                </a:solidFill>
              </a:rPr>
              <a:t>.</a:t>
            </a:r>
            <a:endParaRPr dirty="0">
              <a:latin typeface="Arial"/>
              <a:ea typeface="Arial"/>
              <a:cs typeface="Arial"/>
              <a:sym typeface="Arial"/>
            </a:endParaRPr>
          </a:p>
          <a:p>
            <a:pPr marL="457200" lvl="1" indent="0">
              <a:lnSpc>
                <a:spcPct val="150000"/>
              </a:lnSpc>
              <a:defRPr sz="2000" b="1">
                <a:solidFill>
                  <a:srgbClr val="FFFFFF"/>
                </a:solidFill>
                <a:latin typeface="Arial Narrow"/>
                <a:ea typeface="Arial Narrow"/>
                <a:cs typeface="Arial Narrow"/>
                <a:sym typeface="Arial Narrow"/>
              </a:defRPr>
            </a:pPr>
            <a:endParaRPr dirty="0"/>
          </a:p>
          <a:p>
            <a:pPr marL="914400" lvl="1" indent="-457200">
              <a:lnSpc>
                <a:spcPct val="150000"/>
              </a:lnSpc>
              <a:buSzPct val="100000"/>
              <a:buChar char="✓"/>
              <a:defRPr sz="2000" b="1">
                <a:solidFill>
                  <a:srgbClr val="FF0000"/>
                </a:solidFill>
                <a:latin typeface="Arial Narrow"/>
                <a:ea typeface="Arial Narrow"/>
                <a:cs typeface="Arial Narrow"/>
                <a:sym typeface="Arial Narrow"/>
              </a:defRPr>
            </a:pPr>
            <a:r>
              <a:rPr dirty="0" err="1"/>
              <a:t>Espoir</a:t>
            </a:r>
            <a:r>
              <a:rPr dirty="0"/>
              <a:t> en </a:t>
            </a:r>
            <a:r>
              <a:rPr dirty="0" err="1"/>
              <a:t>Tête</a:t>
            </a:r>
            <a:r>
              <a:rPr dirty="0"/>
              <a:t> </a:t>
            </a:r>
            <a:r>
              <a:rPr dirty="0">
                <a:solidFill>
                  <a:srgbClr val="373737"/>
                </a:solidFill>
              </a:rPr>
              <a:t>: </a:t>
            </a:r>
            <a:r>
              <a:rPr dirty="0" err="1">
                <a:solidFill>
                  <a:srgbClr val="FFFFFF"/>
                </a:solidFill>
              </a:rPr>
              <a:t>Vendre</a:t>
            </a:r>
            <a:r>
              <a:rPr dirty="0">
                <a:solidFill>
                  <a:srgbClr val="FFFFFF"/>
                </a:solidFill>
              </a:rPr>
              <a:t> 8 000 places. </a:t>
            </a:r>
            <a:r>
              <a:rPr dirty="0" err="1">
                <a:solidFill>
                  <a:srgbClr val="FFFFFF"/>
                </a:solidFill>
              </a:rPr>
              <a:t>S’appuyer</a:t>
            </a:r>
            <a:r>
              <a:rPr dirty="0">
                <a:solidFill>
                  <a:srgbClr val="FFFFFF"/>
                </a:solidFill>
              </a:rPr>
              <a:t> </a:t>
            </a:r>
            <a:r>
              <a:rPr dirty="0" err="1">
                <a:solidFill>
                  <a:srgbClr val="FFFFFF"/>
                </a:solidFill>
              </a:rPr>
              <a:t>sur</a:t>
            </a:r>
            <a:r>
              <a:rPr dirty="0">
                <a:solidFill>
                  <a:srgbClr val="FFFFFF"/>
                </a:solidFill>
              </a:rPr>
              <a:t> </a:t>
            </a:r>
            <a:r>
              <a:rPr dirty="0" err="1">
                <a:solidFill>
                  <a:srgbClr val="FFFFFF"/>
                </a:solidFill>
              </a:rPr>
              <a:t>l’interclubs</a:t>
            </a:r>
            <a:endParaRPr dirty="0">
              <a:latin typeface="Arial"/>
              <a:ea typeface="Arial"/>
              <a:cs typeface="Arial"/>
              <a:sym typeface="Arial"/>
            </a:endParaRPr>
          </a:p>
          <a:p>
            <a:pPr marL="457200" lvl="1" indent="0">
              <a:lnSpc>
                <a:spcPct val="150000"/>
              </a:lnSpc>
              <a:defRPr sz="2000" b="1">
                <a:solidFill>
                  <a:srgbClr val="FFFFFF"/>
                </a:solidFill>
                <a:latin typeface="Arial Narrow"/>
                <a:ea typeface="Arial Narrow"/>
                <a:cs typeface="Arial Narrow"/>
                <a:sym typeface="Arial Narrow"/>
              </a:defRPr>
            </a:pPr>
            <a:endParaRPr dirty="0"/>
          </a:p>
          <a:p>
            <a:pPr marL="914400" lvl="1" indent="-457200">
              <a:lnSpc>
                <a:spcPct val="150000"/>
              </a:lnSpc>
              <a:buSzPct val="100000"/>
              <a:buChar char="✓"/>
              <a:defRPr sz="2000" b="1">
                <a:solidFill>
                  <a:srgbClr val="FF0000"/>
                </a:solidFill>
                <a:latin typeface="Arial Narrow"/>
                <a:ea typeface="Arial Narrow"/>
                <a:cs typeface="Arial Narrow"/>
                <a:sym typeface="Arial Narrow"/>
              </a:defRPr>
            </a:pPr>
            <a:r>
              <a:rPr dirty="0" err="1"/>
              <a:t>Illettrisme</a:t>
            </a:r>
            <a:r>
              <a:rPr dirty="0"/>
              <a:t> : </a:t>
            </a:r>
            <a:r>
              <a:rPr dirty="0">
                <a:solidFill>
                  <a:srgbClr val="FFFFFF"/>
                </a:solidFill>
              </a:rPr>
              <a:t>augmenter de 2 </a:t>
            </a:r>
            <a:r>
              <a:rPr dirty="0" err="1">
                <a:solidFill>
                  <a:srgbClr val="FFFFFF"/>
                </a:solidFill>
              </a:rPr>
              <a:t>nouvelles</a:t>
            </a:r>
            <a:r>
              <a:rPr dirty="0">
                <a:solidFill>
                  <a:srgbClr val="FFFFFF"/>
                </a:solidFill>
              </a:rPr>
              <a:t> </a:t>
            </a:r>
            <a:r>
              <a:rPr dirty="0" err="1">
                <a:solidFill>
                  <a:srgbClr val="FFFFFF"/>
                </a:solidFill>
              </a:rPr>
              <a:t>villes</a:t>
            </a:r>
            <a:r>
              <a:rPr dirty="0">
                <a:solidFill>
                  <a:srgbClr val="FFFFFF"/>
                </a:solidFill>
              </a:rPr>
              <a:t> par an la participation à la </a:t>
            </a:r>
            <a:r>
              <a:rPr dirty="0" err="1">
                <a:solidFill>
                  <a:srgbClr val="FFFFFF"/>
                </a:solidFill>
              </a:rPr>
              <a:t>dictée</a:t>
            </a:r>
            <a:r>
              <a:rPr dirty="0">
                <a:solidFill>
                  <a:srgbClr val="FFFFFF"/>
                </a:solidFill>
              </a:rPr>
              <a:t> </a:t>
            </a:r>
            <a:r>
              <a:rPr dirty="0" err="1">
                <a:solidFill>
                  <a:srgbClr val="FFFFFF"/>
                </a:solidFill>
              </a:rPr>
              <a:t>nationale</a:t>
            </a:r>
            <a:r>
              <a:rPr dirty="0">
                <a:solidFill>
                  <a:srgbClr val="FFFFFF"/>
                </a:solidFill>
              </a:rPr>
              <a:t>. </a:t>
            </a:r>
            <a:r>
              <a:rPr dirty="0" err="1">
                <a:solidFill>
                  <a:srgbClr val="FFFFFF"/>
                </a:solidFill>
              </a:rPr>
              <a:t>S’appuyer</a:t>
            </a:r>
            <a:r>
              <a:rPr dirty="0">
                <a:solidFill>
                  <a:srgbClr val="FFFFFF"/>
                </a:solidFill>
              </a:rPr>
              <a:t> </a:t>
            </a:r>
            <a:r>
              <a:rPr dirty="0" err="1">
                <a:solidFill>
                  <a:srgbClr val="FFFFFF"/>
                </a:solidFill>
              </a:rPr>
              <a:t>sur</a:t>
            </a:r>
            <a:r>
              <a:rPr dirty="0">
                <a:solidFill>
                  <a:srgbClr val="FFFFFF"/>
                </a:solidFill>
              </a:rPr>
              <a:t> </a:t>
            </a:r>
            <a:r>
              <a:rPr dirty="0" err="1">
                <a:solidFill>
                  <a:srgbClr val="FFFFFF"/>
                </a:solidFill>
              </a:rPr>
              <a:t>l’interclubs</a:t>
            </a:r>
            <a:endParaRPr dirty="0">
              <a:solidFill>
                <a:srgbClr val="FFFFFF"/>
              </a:solidFill>
            </a:endParaRPr>
          </a:p>
        </p:txBody>
      </p:sp>
      <p:sp>
        <p:nvSpPr>
          <p:cNvPr id="157"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18</a:t>
            </a:fld>
            <a:endParaRPr/>
          </a:p>
        </p:txBody>
      </p:sp>
      <p:pic>
        <p:nvPicPr>
          <p:cNvPr id="158" name="Picture 6" descr="Picture 6"/>
          <p:cNvPicPr>
            <a:picLocks noChangeAspect="1"/>
          </p:cNvPicPr>
          <p:nvPr/>
        </p:nvPicPr>
        <p:blipFill>
          <a:blip r:embed="rId2" cstate="print"/>
          <a:stretch>
            <a:fillRect/>
          </a:stretch>
        </p:blipFill>
        <p:spPr>
          <a:xfrm>
            <a:off x="6205537" y="169862"/>
            <a:ext cx="2836863" cy="72707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3"/>
          <p:cNvSpPr txBox="1"/>
          <p:nvPr/>
        </p:nvSpPr>
        <p:spPr>
          <a:xfrm>
            <a:off x="248920" y="677332"/>
            <a:ext cx="8603827" cy="5903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40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t>La Commission Action d’Intérêt Public </a:t>
            </a:r>
            <a:endParaRPr>
              <a:latin typeface="Arial"/>
              <a:ea typeface="Arial"/>
              <a:cs typeface="Arial"/>
              <a:sym typeface="Arial"/>
            </a:endParaRPr>
          </a:p>
          <a:p>
            <a:pPr lvl="1" algn="ctr">
              <a:lnSpc>
                <a:spcPct val="150000"/>
              </a:lnSpc>
              <a:defRPr sz="28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t>LES OBJECTIFS (2):</a:t>
            </a:r>
            <a:endParaRPr sz="2400">
              <a:solidFill>
                <a:srgbClr val="C00000"/>
              </a:solidFill>
            </a:endParaRPr>
          </a:p>
          <a:p>
            <a:pPr marL="914400" lvl="1" indent="-457200">
              <a:lnSpc>
                <a:spcPct val="150000"/>
              </a:lnSpc>
              <a:buSzPct val="100000"/>
              <a:buChar char="✓"/>
              <a:defRPr sz="2000" b="1">
                <a:solidFill>
                  <a:srgbClr val="FF0000"/>
                </a:solidFill>
                <a:latin typeface="Arial Narrow"/>
                <a:ea typeface="Arial Narrow"/>
                <a:cs typeface="Arial Narrow"/>
                <a:sym typeface="Arial Narrow"/>
              </a:defRPr>
            </a:pPr>
            <a:r>
              <a:t>Jetons le Cancer </a:t>
            </a:r>
            <a:r>
              <a:rPr b="0">
                <a:solidFill>
                  <a:srgbClr val="FFFFFF"/>
                </a:solidFill>
              </a:rPr>
              <a:t>: Développer cette action à +2 villes/an</a:t>
            </a:r>
            <a:endParaRPr>
              <a:latin typeface="Arial"/>
              <a:ea typeface="Arial"/>
              <a:cs typeface="Arial"/>
              <a:sym typeface="Arial"/>
            </a:endParaRPr>
          </a:p>
          <a:p>
            <a:pPr marL="914400" lvl="1" indent="-457200">
              <a:lnSpc>
                <a:spcPct val="150000"/>
              </a:lnSpc>
              <a:buSzPct val="100000"/>
              <a:buChar char="✓"/>
              <a:defRPr sz="2000" b="1">
                <a:solidFill>
                  <a:srgbClr val="FF0000"/>
                </a:solidFill>
                <a:latin typeface="Arial Narrow"/>
                <a:ea typeface="Arial Narrow"/>
                <a:cs typeface="Arial Narrow"/>
                <a:sym typeface="Arial Narrow"/>
              </a:defRPr>
            </a:pPr>
            <a:r>
              <a:t>Mon Sang Pour Les Autres </a:t>
            </a:r>
            <a:r>
              <a:rPr b="0">
                <a:solidFill>
                  <a:srgbClr val="FFFFFF"/>
                </a:solidFill>
              </a:rPr>
              <a:t>: +2 villes par an. Que les clubs remontent leur participation à l’action</a:t>
            </a:r>
            <a:endParaRPr>
              <a:latin typeface="Arial"/>
              <a:ea typeface="Arial"/>
              <a:cs typeface="Arial"/>
              <a:sym typeface="Arial"/>
            </a:endParaRPr>
          </a:p>
          <a:p>
            <a:pPr marL="914400" lvl="1" indent="-457200">
              <a:lnSpc>
                <a:spcPct val="150000"/>
              </a:lnSpc>
              <a:buSzPct val="100000"/>
              <a:buChar char="✓"/>
              <a:defRPr sz="2000" b="1">
                <a:solidFill>
                  <a:srgbClr val="FF0000"/>
                </a:solidFill>
                <a:latin typeface="Arial Narrow"/>
                <a:ea typeface="Arial Narrow"/>
                <a:cs typeface="Arial Narrow"/>
                <a:sym typeface="Arial Narrow"/>
              </a:defRPr>
            </a:pPr>
            <a:r>
              <a:t>Neurodon </a:t>
            </a:r>
            <a:r>
              <a:rPr b="0"/>
              <a:t>: </a:t>
            </a:r>
            <a:r>
              <a:rPr b="0">
                <a:solidFill>
                  <a:srgbClr val="FFFFFF"/>
                </a:solidFill>
              </a:rPr>
              <a:t>Reprendre la main sur tous les magasins Carrefour du district mais aussi sur les autres enseignes</a:t>
            </a:r>
            <a:endParaRPr>
              <a:latin typeface="Arial"/>
              <a:ea typeface="Arial"/>
              <a:cs typeface="Arial"/>
              <a:sym typeface="Arial"/>
            </a:endParaRPr>
          </a:p>
          <a:p>
            <a:pPr marL="914400" lvl="1" indent="-457200">
              <a:lnSpc>
                <a:spcPct val="150000"/>
              </a:lnSpc>
              <a:buSzPct val="100000"/>
              <a:buChar char="✓"/>
              <a:defRPr sz="2000" b="1">
                <a:solidFill>
                  <a:srgbClr val="FF0000"/>
                </a:solidFill>
                <a:latin typeface="Arial Narrow"/>
                <a:ea typeface="Arial Narrow"/>
                <a:cs typeface="Arial Narrow"/>
                <a:sym typeface="Arial Narrow"/>
              </a:defRPr>
            </a:pPr>
            <a:r>
              <a:t>Shelter Box et catastrophes</a:t>
            </a:r>
            <a:r>
              <a:rPr b="0"/>
              <a:t>: </a:t>
            </a:r>
            <a:r>
              <a:rPr b="0">
                <a:solidFill>
                  <a:srgbClr val="FFFFFF"/>
                </a:solidFill>
              </a:rPr>
              <a:t>Continuer le développement des fonds dans le District pour une réponse sûre et rapide avec retour sur actions</a:t>
            </a:r>
            <a:endParaRPr>
              <a:latin typeface="Arial"/>
              <a:ea typeface="Arial"/>
              <a:cs typeface="Arial"/>
              <a:sym typeface="Arial"/>
            </a:endParaRPr>
          </a:p>
          <a:p>
            <a:pPr marL="914400" lvl="1" indent="-457200">
              <a:lnSpc>
                <a:spcPct val="150000"/>
              </a:lnSpc>
              <a:buSzPct val="100000"/>
              <a:buChar char="✓"/>
              <a:defRPr sz="2000" b="1">
                <a:solidFill>
                  <a:srgbClr val="FF0000"/>
                </a:solidFill>
                <a:latin typeface="Arial Narrow"/>
                <a:ea typeface="Arial Narrow"/>
                <a:cs typeface="Arial Narrow"/>
                <a:sym typeface="Arial Narrow"/>
              </a:defRPr>
            </a:pPr>
            <a:r>
              <a:t>Prix Servir et Courage </a:t>
            </a:r>
            <a:r>
              <a:rPr b="0"/>
              <a:t>: </a:t>
            </a:r>
            <a:r>
              <a:rPr b="0">
                <a:solidFill>
                  <a:srgbClr val="FFFFFF"/>
                </a:solidFill>
              </a:rPr>
              <a:t>Remonter vers le district les actions </a:t>
            </a:r>
            <a:r>
              <a:rPr b="0">
                <a:solidFill>
                  <a:srgbClr val="FFFFFF"/>
                </a:solidFill>
                <a:latin typeface="Times New Roman"/>
                <a:ea typeface="Times New Roman"/>
                <a:cs typeface="Times New Roman"/>
                <a:sym typeface="Times New Roman"/>
              </a:rPr>
              <a:t>réalisées afin qu’elles soient primées</a:t>
            </a:r>
            <a:endParaRPr>
              <a:latin typeface="Arial"/>
              <a:ea typeface="Arial"/>
              <a:cs typeface="Arial"/>
              <a:sym typeface="Arial"/>
            </a:endParaRPr>
          </a:p>
        </p:txBody>
      </p:sp>
      <p:sp>
        <p:nvSpPr>
          <p:cNvPr id="161"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19</a:t>
            </a:fld>
            <a:endParaRPr/>
          </a:p>
        </p:txBody>
      </p:sp>
      <p:pic>
        <p:nvPicPr>
          <p:cNvPr id="162" name="Picture 6" descr="Picture 6"/>
          <p:cNvPicPr>
            <a:picLocks noChangeAspect="1"/>
          </p:cNvPicPr>
          <p:nvPr/>
        </p:nvPicPr>
        <p:blipFill>
          <a:blip r:embed="rId2" cstate="print"/>
          <a:stretch>
            <a:fillRect/>
          </a:stretch>
        </p:blipFill>
        <p:spPr>
          <a:xfrm>
            <a:off x="6308725" y="0"/>
            <a:ext cx="2835275" cy="72707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ZoneTexte 5"/>
          <p:cNvSpPr txBox="1"/>
          <p:nvPr/>
        </p:nvSpPr>
        <p:spPr>
          <a:xfrm>
            <a:off x="706649" y="3277658"/>
            <a:ext cx="7979411" cy="292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4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t>Le Plan de Leadership </a:t>
            </a:r>
            <a:endParaRPr>
              <a:latin typeface="Arial"/>
              <a:ea typeface="Arial"/>
              <a:cs typeface="Arial"/>
              <a:sym typeface="Arial"/>
            </a:endParaRPr>
          </a:p>
          <a:p>
            <a:pPr algn="ctr">
              <a:defRPr sz="4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t>du District 1690</a:t>
            </a:r>
            <a:endParaRPr>
              <a:latin typeface="Arial"/>
              <a:ea typeface="Arial"/>
              <a:cs typeface="Arial"/>
              <a:sym typeface="Arial"/>
            </a:endParaRPr>
          </a:p>
          <a:p>
            <a:pPr algn="ctr">
              <a:defRPr sz="4400" b="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t>2022 – 2024</a:t>
            </a:r>
            <a:endParaRPr>
              <a:latin typeface="Arial"/>
              <a:ea typeface="Arial"/>
              <a:cs typeface="Arial"/>
              <a:sym typeface="Arial"/>
            </a:endParaRPr>
          </a:p>
          <a:p>
            <a:pPr algn="ctr">
              <a:defRPr sz="2400" b="1">
                <a:solidFill>
                  <a:schemeClr val="accent2"/>
                </a:solidFill>
                <a:effectLst>
                  <a:outerShdw blurRad="38100" dist="38100" dir="2700000" rotWithShape="0">
                    <a:srgbClr val="000000">
                      <a:alpha val="43137"/>
                    </a:srgbClr>
                  </a:outerShdw>
                </a:effectLst>
                <a:latin typeface="Arial Narrow"/>
                <a:ea typeface="Arial Narrow"/>
                <a:cs typeface="Arial Narrow"/>
                <a:sym typeface="Arial Narrow"/>
              </a:defRPr>
            </a:pPr>
            <a:r>
              <a:t>  </a:t>
            </a:r>
            <a:r>
              <a:rPr sz="2000"/>
              <a:t> Magali FÜSS-RABATÉ – Gilbert PIERRE-JUSTIN-Anne-Marie MOUCHET</a:t>
            </a:r>
            <a:endParaRPr>
              <a:latin typeface="Arial"/>
              <a:ea typeface="Arial"/>
              <a:cs typeface="Arial"/>
              <a:sym typeface="Arial"/>
            </a:endParaRPr>
          </a:p>
          <a:p>
            <a:pPr algn="ctr">
              <a:defRPr sz="2000" b="1">
                <a:solidFill>
                  <a:srgbClr val="7030A0"/>
                </a:solidFill>
                <a:effectLst>
                  <a:outerShdw blurRad="38100" dist="38100" dir="2700000" rotWithShape="0">
                    <a:srgbClr val="000000">
                      <a:alpha val="43137"/>
                    </a:srgbClr>
                  </a:outerShdw>
                </a:effectLst>
                <a:latin typeface="Arial Narrow"/>
                <a:ea typeface="Arial Narrow"/>
                <a:cs typeface="Arial Narrow"/>
                <a:sym typeface="Arial Narrow"/>
              </a:defRPr>
            </a:pPr>
            <a:endParaRPr/>
          </a:p>
        </p:txBody>
      </p:sp>
      <p:sp>
        <p:nvSpPr>
          <p:cNvPr id="95" name="Espace réservé du numéro de diapositive 1"/>
          <p:cNvSpPr txBox="1">
            <a:spLocks noGrp="1"/>
          </p:cNvSpPr>
          <p:nvPr>
            <p:ph type="sldNum" sz="quarter" idx="2"/>
          </p:nvPr>
        </p:nvSpPr>
        <p:spPr>
          <a:xfrm>
            <a:off x="833396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a:t>
            </a:fld>
            <a:endParaRPr/>
          </a:p>
        </p:txBody>
      </p:sp>
      <p:pic>
        <p:nvPicPr>
          <p:cNvPr id="96" name="Espace réservé du contenu 3" descr="Espace réservé du contenu 3"/>
          <p:cNvPicPr>
            <a:picLocks noChangeAspect="1"/>
          </p:cNvPicPr>
          <p:nvPr/>
        </p:nvPicPr>
        <p:blipFill>
          <a:blip r:embed="rId2" cstate="print"/>
          <a:srcRect l="10745"/>
          <a:stretch>
            <a:fillRect/>
          </a:stretch>
        </p:blipFill>
        <p:spPr>
          <a:xfrm>
            <a:off x="2235728" y="347133"/>
            <a:ext cx="4808539" cy="2913064"/>
          </a:xfrm>
          <a:prstGeom prst="rect">
            <a:avLst/>
          </a:prstGeom>
          <a:ln w="12700">
            <a:miter lim="400000"/>
          </a:ln>
        </p:spPr>
      </p:pic>
      <p:pic>
        <p:nvPicPr>
          <p:cNvPr id="97" name="Picture 6" descr="Picture 6"/>
          <p:cNvPicPr>
            <a:picLocks noChangeAspect="1"/>
          </p:cNvPicPr>
          <p:nvPr/>
        </p:nvPicPr>
        <p:blipFill>
          <a:blip r:embed="rId3" cstate="print"/>
          <a:stretch>
            <a:fillRect/>
          </a:stretch>
        </p:blipFill>
        <p:spPr>
          <a:xfrm>
            <a:off x="3432175" y="5808662"/>
            <a:ext cx="2878139" cy="78105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3"/>
          <p:cNvSpPr txBox="1"/>
          <p:nvPr/>
        </p:nvSpPr>
        <p:spPr>
          <a:xfrm>
            <a:off x="436245" y="-220133"/>
            <a:ext cx="8323368" cy="6250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36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t>La Commission Action d’Intérêt Public </a:t>
            </a:r>
            <a:endParaRPr>
              <a:latin typeface="Arial"/>
              <a:ea typeface="Arial"/>
              <a:cs typeface="Arial"/>
              <a:sym typeface="Arial"/>
            </a:endParaRPr>
          </a:p>
          <a:p>
            <a:pPr lvl="1" algn="ctr">
              <a:lnSpc>
                <a:spcPct val="150000"/>
              </a:lnSpc>
              <a:defRPr sz="20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t>LES OBJECTIFS (3) :</a:t>
            </a:r>
            <a:endParaRPr>
              <a:solidFill>
                <a:srgbClr val="C00000"/>
              </a:solidFill>
            </a:endParaRPr>
          </a:p>
          <a:p>
            <a:pPr marL="914400" lvl="1" indent="-457200" algn="ctr">
              <a:lnSpc>
                <a:spcPct val="150000"/>
              </a:lnSpc>
              <a:buSzPct val="100000"/>
              <a:buChar char="✓"/>
              <a:defRPr sz="2400" b="1" i="1" u="sng">
                <a:solidFill>
                  <a:srgbClr val="FF0000"/>
                </a:solidFill>
                <a:latin typeface="Arial Narrow"/>
                <a:ea typeface="Arial Narrow"/>
                <a:cs typeface="Arial Narrow"/>
                <a:sym typeface="Arial Narrow"/>
              </a:defRPr>
            </a:pPr>
            <a:r>
              <a:t>Programmes Jeunesse </a:t>
            </a:r>
            <a:r>
              <a:rPr u="none"/>
              <a:t>:</a:t>
            </a:r>
            <a:endParaRPr>
              <a:latin typeface="Arial"/>
              <a:ea typeface="Arial"/>
              <a:cs typeface="Arial"/>
              <a:sym typeface="Arial"/>
            </a:endParaRPr>
          </a:p>
          <a:p>
            <a:pPr marL="457200" lvl="1" indent="0">
              <a:lnSpc>
                <a:spcPct val="150000"/>
              </a:lnSpc>
              <a:buSzPct val="100000"/>
              <a:buChar char="❑"/>
              <a:defRPr b="1" i="1">
                <a:solidFill>
                  <a:srgbClr val="FF0000"/>
                </a:solidFill>
                <a:latin typeface="Arial Narrow"/>
                <a:ea typeface="Arial Narrow"/>
                <a:cs typeface="Arial Narrow"/>
                <a:sym typeface="Arial Narrow"/>
              </a:defRPr>
            </a:pPr>
            <a:r>
              <a:t>Interact : </a:t>
            </a:r>
            <a:r>
              <a:rPr i="0">
                <a:solidFill>
                  <a:srgbClr val="FFFFFF"/>
                </a:solidFill>
              </a:rPr>
              <a:t>Créer deux clubs dans l’année, puis un club par an</a:t>
            </a:r>
            <a:endParaRPr>
              <a:latin typeface="Arial"/>
              <a:ea typeface="Arial"/>
              <a:cs typeface="Arial"/>
              <a:sym typeface="Arial"/>
            </a:endParaRPr>
          </a:p>
          <a:p>
            <a:pPr lvl="1">
              <a:lnSpc>
                <a:spcPct val="150000"/>
              </a:lnSpc>
              <a:defRPr b="1">
                <a:solidFill>
                  <a:srgbClr val="FFFFFF"/>
                </a:solidFill>
                <a:latin typeface="Arial Narrow"/>
                <a:ea typeface="Arial Narrow"/>
                <a:cs typeface="Arial Narrow"/>
                <a:sym typeface="Arial Narrow"/>
              </a:defRPr>
            </a:pPr>
            <a:r>
              <a:t>                    et Créer un cahier des charges structurant pour assurer une bonne         coopération avec les Lycées partout dans le District</a:t>
            </a:r>
            <a:endParaRPr>
              <a:latin typeface="Arial"/>
              <a:ea typeface="Arial"/>
              <a:cs typeface="Arial"/>
              <a:sym typeface="Arial"/>
            </a:endParaRPr>
          </a:p>
          <a:p>
            <a:pPr marL="457200" lvl="1" indent="0">
              <a:lnSpc>
                <a:spcPct val="150000"/>
              </a:lnSpc>
              <a:buSzPct val="100000"/>
              <a:buChar char="❑"/>
              <a:defRPr b="1" i="1">
                <a:solidFill>
                  <a:srgbClr val="FF0000"/>
                </a:solidFill>
                <a:latin typeface="Arial Narrow"/>
                <a:ea typeface="Arial Narrow"/>
                <a:cs typeface="Arial Narrow"/>
                <a:sym typeface="Arial Narrow"/>
              </a:defRPr>
            </a:pPr>
            <a:r>
              <a:t>Rotaract : </a:t>
            </a:r>
            <a:r>
              <a:rPr i="0">
                <a:solidFill>
                  <a:srgbClr val="FFFFFF"/>
                </a:solidFill>
              </a:rPr>
              <a:t>Créer deux clubs dans l’année, puis un club par an</a:t>
            </a:r>
            <a:endParaRPr>
              <a:latin typeface="Arial"/>
              <a:ea typeface="Arial"/>
              <a:cs typeface="Arial"/>
              <a:sym typeface="Arial"/>
            </a:endParaRPr>
          </a:p>
          <a:p>
            <a:pPr lvl="1">
              <a:lnSpc>
                <a:spcPct val="150000"/>
              </a:lnSpc>
              <a:defRPr b="1">
                <a:solidFill>
                  <a:srgbClr val="FFFFFF"/>
                </a:solidFill>
                <a:latin typeface="Arial Narrow"/>
                <a:ea typeface="Arial Narrow"/>
                <a:cs typeface="Arial Narrow"/>
                <a:sym typeface="Arial Narrow"/>
              </a:defRPr>
            </a:pPr>
            <a:r>
              <a:t>                      Et Mettre en place le Parcours Jeune dans le District</a:t>
            </a:r>
            <a:endParaRPr>
              <a:latin typeface="Arial"/>
              <a:ea typeface="Arial"/>
              <a:cs typeface="Arial"/>
              <a:sym typeface="Arial"/>
            </a:endParaRPr>
          </a:p>
          <a:p>
            <a:pPr marL="457200" lvl="1" indent="0">
              <a:lnSpc>
                <a:spcPct val="150000"/>
              </a:lnSpc>
              <a:buSzPct val="100000"/>
              <a:buChar char="❑"/>
              <a:defRPr b="1">
                <a:solidFill>
                  <a:srgbClr val="FF0000"/>
                </a:solidFill>
                <a:latin typeface="Arial Narrow"/>
                <a:ea typeface="Arial Narrow"/>
                <a:cs typeface="Arial Narrow"/>
                <a:sym typeface="Arial Narrow"/>
              </a:defRPr>
            </a:pPr>
            <a:r>
              <a:t>   RYLA </a:t>
            </a:r>
            <a:r>
              <a:rPr i="1"/>
              <a:t>: </a:t>
            </a:r>
            <a:r>
              <a:rPr>
                <a:solidFill>
                  <a:srgbClr val="FFFFFF"/>
                </a:solidFill>
              </a:rPr>
              <a:t>Viser la présentation de candidats par 50% des clubs et promouvoir l’action d’organiser le RYLA auprès des clubs</a:t>
            </a:r>
            <a:endParaRPr>
              <a:latin typeface="Arial"/>
              <a:ea typeface="Arial"/>
              <a:cs typeface="Arial"/>
              <a:sym typeface="Arial"/>
            </a:endParaRPr>
          </a:p>
          <a:p>
            <a:pPr marL="914400" lvl="1" indent="-457200" algn="ctr">
              <a:lnSpc>
                <a:spcPct val="150000"/>
              </a:lnSpc>
              <a:buSzPct val="100000"/>
              <a:buChar char="✓"/>
              <a:defRPr sz="2000" b="1" i="1">
                <a:solidFill>
                  <a:srgbClr val="373737"/>
                </a:solidFill>
                <a:latin typeface="Arial Narrow"/>
                <a:ea typeface="Arial Narrow"/>
                <a:cs typeface="Arial Narrow"/>
                <a:sym typeface="Arial Narrow"/>
              </a:defRPr>
            </a:pPr>
            <a:endParaRPr/>
          </a:p>
          <a:p>
            <a:pPr marL="914400" lvl="1" indent="-457200" algn="ctr">
              <a:lnSpc>
                <a:spcPct val="150000"/>
              </a:lnSpc>
              <a:buSzPct val="100000"/>
              <a:buChar char="✓"/>
              <a:defRPr sz="2000" b="1" i="1">
                <a:solidFill>
                  <a:srgbClr val="373737"/>
                </a:solidFill>
                <a:latin typeface="Arial Narrow"/>
                <a:ea typeface="Arial Narrow"/>
                <a:cs typeface="Arial Narrow"/>
                <a:sym typeface="Arial Narrow"/>
              </a:defRPr>
            </a:pPr>
            <a:endParaRPr/>
          </a:p>
          <a:p>
            <a:pPr marL="914400" lvl="1" indent="-457200" algn="ctr">
              <a:lnSpc>
                <a:spcPct val="150000"/>
              </a:lnSpc>
              <a:buSzPct val="100000"/>
              <a:buChar char="✓"/>
              <a:defRPr sz="2000" b="1" i="1">
                <a:solidFill>
                  <a:srgbClr val="373737"/>
                </a:solidFill>
                <a:latin typeface="Arial Narrow"/>
                <a:ea typeface="Arial Narrow"/>
                <a:cs typeface="Arial Narrow"/>
                <a:sym typeface="Arial Narrow"/>
              </a:defRPr>
            </a:pPr>
            <a:endParaRPr/>
          </a:p>
        </p:txBody>
      </p:sp>
      <p:sp>
        <p:nvSpPr>
          <p:cNvPr id="165"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20</a:t>
            </a:fld>
            <a:endParaRPr/>
          </a:p>
        </p:txBody>
      </p:sp>
      <p:pic>
        <p:nvPicPr>
          <p:cNvPr id="166" name="Picture 6" descr="Picture 6"/>
          <p:cNvPicPr>
            <a:picLocks noChangeAspect="1"/>
          </p:cNvPicPr>
          <p:nvPr/>
        </p:nvPicPr>
        <p:blipFill>
          <a:blip r:embed="rId2" cstate="print"/>
          <a:stretch>
            <a:fillRect/>
          </a:stretch>
        </p:blipFill>
        <p:spPr>
          <a:xfrm>
            <a:off x="6206595" y="533928"/>
            <a:ext cx="2835276" cy="727076"/>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3"/>
          <p:cNvSpPr txBox="1"/>
          <p:nvPr/>
        </p:nvSpPr>
        <p:spPr>
          <a:xfrm>
            <a:off x="45719" y="642937"/>
            <a:ext cx="8966836" cy="6079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4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La Commission Action </a:t>
            </a:r>
            <a:r>
              <a:rPr dirty="0" err="1"/>
              <a:t>d’Intérêt</a:t>
            </a:r>
            <a:r>
              <a:rPr dirty="0"/>
              <a:t> Public </a:t>
            </a:r>
            <a:endParaRPr dirty="0">
              <a:latin typeface="Arial"/>
              <a:ea typeface="Arial"/>
              <a:cs typeface="Arial"/>
              <a:sym typeface="Arial"/>
            </a:endParaRPr>
          </a:p>
          <a:p>
            <a:pPr lvl="1" algn="ctr">
              <a:lnSpc>
                <a:spcPct val="150000"/>
              </a:lnSpc>
              <a:defRPr sz="28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OBJECTIFS (4) :</a:t>
            </a:r>
            <a:endParaRPr sz="2400" dirty="0">
              <a:solidFill>
                <a:srgbClr val="C00000"/>
              </a:solidFill>
            </a:endParaRPr>
          </a:p>
          <a:p>
            <a:pPr marL="914400" lvl="1" indent="-457200" algn="ctr">
              <a:lnSpc>
                <a:spcPct val="150000"/>
              </a:lnSpc>
              <a:buSzPct val="100000"/>
              <a:buChar char="✓"/>
              <a:defRPr sz="2000" b="1" i="1" u="sng">
                <a:solidFill>
                  <a:srgbClr val="FFFFFF"/>
                </a:solidFill>
                <a:latin typeface="Arial Narrow"/>
                <a:ea typeface="Arial Narrow"/>
                <a:cs typeface="Arial Narrow"/>
                <a:sym typeface="Arial Narrow"/>
              </a:defRPr>
            </a:pPr>
            <a:r>
              <a:rPr dirty="0" err="1"/>
              <a:t>Programmes</a:t>
            </a:r>
            <a:r>
              <a:rPr dirty="0"/>
              <a:t> </a:t>
            </a:r>
            <a:r>
              <a:rPr dirty="0" err="1"/>
              <a:t>Jeunesse</a:t>
            </a:r>
            <a:r>
              <a:rPr dirty="0"/>
              <a:t> </a:t>
            </a:r>
            <a:r>
              <a:rPr u="none" dirty="0"/>
              <a:t>(suite): </a:t>
            </a:r>
            <a:endParaRPr dirty="0">
              <a:latin typeface="Arial"/>
              <a:ea typeface="Arial"/>
              <a:cs typeface="Arial"/>
              <a:sym typeface="Arial"/>
            </a:endParaRPr>
          </a:p>
          <a:p>
            <a:pPr marL="457200" lvl="1" indent="0">
              <a:lnSpc>
                <a:spcPct val="150000"/>
              </a:lnSpc>
              <a:buSzPct val="100000"/>
              <a:buChar char="❑"/>
              <a:defRPr sz="2000" b="1">
                <a:solidFill>
                  <a:srgbClr val="FFFFFF"/>
                </a:solidFill>
                <a:latin typeface="Arial Narrow"/>
                <a:ea typeface="Arial Narrow"/>
                <a:cs typeface="Arial Narrow"/>
                <a:sym typeface="Arial Narrow"/>
              </a:defRPr>
            </a:pPr>
            <a:r>
              <a:rPr dirty="0">
                <a:solidFill>
                  <a:srgbClr val="FF0000"/>
                </a:solidFill>
              </a:rPr>
              <a:t>Bourses </a:t>
            </a:r>
            <a:r>
              <a:rPr dirty="0" err="1">
                <a:solidFill>
                  <a:srgbClr val="FF0000"/>
                </a:solidFill>
              </a:rPr>
              <a:t>Sabourin</a:t>
            </a:r>
            <a:r>
              <a:rPr dirty="0">
                <a:solidFill>
                  <a:srgbClr val="FF0000"/>
                </a:solidFill>
              </a:rPr>
              <a:t> </a:t>
            </a:r>
            <a:r>
              <a:rPr i="1" dirty="0"/>
              <a:t>: </a:t>
            </a:r>
            <a:r>
              <a:rPr i="1" dirty="0" err="1"/>
              <a:t>financement</a:t>
            </a:r>
            <a:r>
              <a:rPr i="1" dirty="0"/>
              <a:t>, </a:t>
            </a:r>
            <a:r>
              <a:rPr i="1" dirty="0" err="1"/>
              <a:t>si</a:t>
            </a:r>
            <a:r>
              <a:rPr i="1" dirty="0"/>
              <a:t> possible, </a:t>
            </a:r>
            <a:r>
              <a:rPr i="1" dirty="0" err="1"/>
              <a:t>d’une</a:t>
            </a:r>
            <a:r>
              <a:rPr i="1" dirty="0"/>
              <a:t> </a:t>
            </a:r>
            <a:r>
              <a:rPr i="1" dirty="0" err="1"/>
              <a:t>dizaine</a:t>
            </a:r>
            <a:r>
              <a:rPr i="1" dirty="0"/>
              <a:t> de dossiers par an </a:t>
            </a:r>
            <a:endParaRPr dirty="0">
              <a:latin typeface="Arial"/>
              <a:ea typeface="Arial"/>
              <a:cs typeface="Arial"/>
              <a:sym typeface="Arial"/>
            </a:endParaRPr>
          </a:p>
          <a:p>
            <a:pPr lvl="1">
              <a:lnSpc>
                <a:spcPct val="150000"/>
              </a:lnSpc>
              <a:defRPr sz="2000" b="1" i="1">
                <a:solidFill>
                  <a:srgbClr val="FFFFFF"/>
                </a:solidFill>
                <a:latin typeface="Arial Narrow"/>
                <a:ea typeface="Arial Narrow"/>
                <a:cs typeface="Arial Narrow"/>
                <a:sym typeface="Arial Narrow"/>
              </a:defRPr>
            </a:pPr>
            <a:r>
              <a:rPr dirty="0" err="1"/>
              <a:t>Développer</a:t>
            </a:r>
            <a:r>
              <a:rPr dirty="0"/>
              <a:t> les stages </a:t>
            </a:r>
            <a:r>
              <a:rPr dirty="0" err="1"/>
              <a:t>en</a:t>
            </a:r>
            <a:r>
              <a:rPr dirty="0"/>
              <a:t> </a:t>
            </a:r>
            <a:r>
              <a:rPr dirty="0" err="1"/>
              <a:t>entreprise</a:t>
            </a:r>
            <a:endParaRPr dirty="0">
              <a:latin typeface="Arial"/>
              <a:ea typeface="Arial"/>
              <a:cs typeface="Arial"/>
              <a:sym typeface="Arial"/>
            </a:endParaRPr>
          </a:p>
          <a:p>
            <a:pPr lvl="1">
              <a:lnSpc>
                <a:spcPct val="150000"/>
              </a:lnSpc>
              <a:defRPr sz="2000" b="1" i="1">
                <a:solidFill>
                  <a:srgbClr val="FFFFFF"/>
                </a:solidFill>
                <a:latin typeface="Arial Narrow"/>
                <a:ea typeface="Arial Narrow"/>
                <a:cs typeface="Arial Narrow"/>
                <a:sym typeface="Arial Narrow"/>
              </a:defRPr>
            </a:pPr>
            <a:r>
              <a:rPr dirty="0" err="1"/>
              <a:t>Poursuivre</a:t>
            </a:r>
            <a:r>
              <a:rPr dirty="0"/>
              <a:t> les </a:t>
            </a:r>
            <a:r>
              <a:rPr dirty="0" err="1"/>
              <a:t>Projets</a:t>
            </a:r>
            <a:r>
              <a:rPr dirty="0"/>
              <a:t> </a:t>
            </a:r>
            <a:r>
              <a:rPr dirty="0" err="1"/>
              <a:t>Jeunes</a:t>
            </a:r>
            <a:r>
              <a:rPr dirty="0"/>
              <a:t> </a:t>
            </a:r>
            <a:endParaRPr dirty="0">
              <a:latin typeface="Arial"/>
              <a:ea typeface="Arial"/>
              <a:cs typeface="Arial"/>
              <a:sym typeface="Arial"/>
            </a:endParaRPr>
          </a:p>
          <a:p>
            <a:pPr lvl="1" algn="ctr">
              <a:lnSpc>
                <a:spcPct val="150000"/>
              </a:lnSpc>
              <a:defRPr sz="2000" b="1" i="1">
                <a:solidFill>
                  <a:srgbClr val="FFFFFF"/>
                </a:solidFill>
                <a:latin typeface="Arial Narrow"/>
                <a:ea typeface="Arial Narrow"/>
                <a:cs typeface="Arial Narrow"/>
                <a:sym typeface="Arial Narrow"/>
              </a:defRPr>
            </a:pPr>
            <a:r>
              <a:rPr dirty="0" err="1"/>
              <a:t>Mettre</a:t>
            </a:r>
            <a:r>
              <a:rPr dirty="0"/>
              <a:t> </a:t>
            </a:r>
            <a:r>
              <a:rPr dirty="0" err="1"/>
              <a:t>en</a:t>
            </a:r>
            <a:r>
              <a:rPr dirty="0"/>
              <a:t> place et structurer le </a:t>
            </a:r>
            <a:r>
              <a:rPr dirty="0" err="1"/>
              <a:t>Partenariat</a:t>
            </a:r>
            <a:r>
              <a:rPr dirty="0"/>
              <a:t> avec </a:t>
            </a:r>
            <a:r>
              <a:rPr dirty="0" err="1"/>
              <a:t>l’Académie</a:t>
            </a:r>
            <a:endParaRPr dirty="0">
              <a:latin typeface="Arial"/>
              <a:ea typeface="Arial"/>
              <a:cs typeface="Arial"/>
              <a:sym typeface="Arial"/>
            </a:endParaRPr>
          </a:p>
          <a:p>
            <a:pPr lvl="1" algn="ctr">
              <a:lnSpc>
                <a:spcPct val="150000"/>
              </a:lnSpc>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p:txBody>
      </p:sp>
      <p:sp>
        <p:nvSpPr>
          <p:cNvPr id="169"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21</a:t>
            </a:fld>
            <a:endParaRPr/>
          </a:p>
        </p:txBody>
      </p:sp>
      <p:pic>
        <p:nvPicPr>
          <p:cNvPr id="170" name="Picture 6" descr="Picture 6"/>
          <p:cNvPicPr>
            <a:picLocks noChangeAspect="1"/>
          </p:cNvPicPr>
          <p:nvPr/>
        </p:nvPicPr>
        <p:blipFill>
          <a:blip r:embed="rId2" cstate="print"/>
          <a:stretch>
            <a:fillRect/>
          </a:stretch>
        </p:blipFill>
        <p:spPr>
          <a:xfrm>
            <a:off x="6189662" y="144462"/>
            <a:ext cx="2835276" cy="727076"/>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3"/>
          <p:cNvSpPr txBox="1"/>
          <p:nvPr/>
        </p:nvSpPr>
        <p:spPr>
          <a:xfrm>
            <a:off x="45719" y="642937"/>
            <a:ext cx="8966836" cy="726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4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La Commission Action </a:t>
            </a:r>
            <a:r>
              <a:rPr dirty="0" err="1"/>
              <a:t>d’Intérêt</a:t>
            </a:r>
            <a:r>
              <a:rPr dirty="0"/>
              <a:t> Public</a:t>
            </a:r>
            <a:endParaRPr dirty="0">
              <a:latin typeface="Arial"/>
              <a:ea typeface="Arial"/>
              <a:cs typeface="Arial"/>
              <a:sym typeface="Arial"/>
            </a:endParaRPr>
          </a:p>
          <a:p>
            <a:pPr lvl="1" algn="ctr">
              <a:lnSpc>
                <a:spcPct val="150000"/>
              </a:lnSpc>
              <a:defRPr sz="28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OBJECTIFS (5):</a:t>
            </a:r>
            <a:endParaRPr dirty="0">
              <a:latin typeface="Arial"/>
              <a:ea typeface="Arial"/>
              <a:cs typeface="Arial"/>
              <a:sym typeface="Arial"/>
            </a:endParaRPr>
          </a:p>
          <a:p>
            <a:pPr marL="914400" lvl="1" indent="-457200" algn="ctr">
              <a:lnSpc>
                <a:spcPct val="150000"/>
              </a:lnSpc>
              <a:buSzPct val="100000"/>
              <a:buChar char="✓"/>
              <a:defRPr sz="2400" b="1" i="1">
                <a:solidFill>
                  <a:srgbClr val="FFFFFF"/>
                </a:solidFill>
                <a:latin typeface="Arial Narrow"/>
                <a:ea typeface="Arial Narrow"/>
                <a:cs typeface="Arial Narrow"/>
                <a:sym typeface="Arial Narrow"/>
              </a:defRPr>
            </a:pPr>
            <a:r>
              <a:rPr dirty="0" err="1"/>
              <a:t>Créer</a:t>
            </a:r>
            <a:r>
              <a:rPr dirty="0"/>
              <a:t> un </a:t>
            </a:r>
            <a:r>
              <a:rPr dirty="0" err="1"/>
              <a:t>fichier</a:t>
            </a:r>
            <a:r>
              <a:rPr dirty="0"/>
              <a:t> des </a:t>
            </a:r>
            <a:r>
              <a:rPr dirty="0" err="1"/>
              <a:t>Bénéficiaires</a:t>
            </a:r>
            <a:r>
              <a:rPr dirty="0"/>
              <a:t> du Rotary au sein des clubs, </a:t>
            </a:r>
            <a:r>
              <a:rPr dirty="0" err="1"/>
              <a:t>leur</a:t>
            </a:r>
            <a:r>
              <a:rPr dirty="0"/>
              <a:t> </a:t>
            </a:r>
            <a:r>
              <a:rPr dirty="0" err="1"/>
              <a:t>adresser</a:t>
            </a:r>
            <a:r>
              <a:rPr dirty="0"/>
              <a:t> </a:t>
            </a:r>
            <a:r>
              <a:rPr dirty="0" err="1"/>
              <a:t>une</a:t>
            </a:r>
            <a:r>
              <a:rPr dirty="0"/>
              <a:t> </a:t>
            </a:r>
            <a:r>
              <a:rPr dirty="0" err="1"/>
              <a:t>lettre</a:t>
            </a:r>
            <a:r>
              <a:rPr dirty="0"/>
              <a:t> </a:t>
            </a:r>
            <a:r>
              <a:rPr dirty="0" err="1"/>
              <a:t>d’information</a:t>
            </a:r>
            <a:r>
              <a:rPr dirty="0"/>
              <a:t> </a:t>
            </a:r>
            <a:r>
              <a:rPr dirty="0" err="1"/>
              <a:t>annuelle</a:t>
            </a:r>
            <a:r>
              <a:rPr dirty="0"/>
              <a:t> et les inviter à </a:t>
            </a:r>
            <a:r>
              <a:rPr dirty="0" err="1"/>
              <a:t>une</a:t>
            </a:r>
            <a:r>
              <a:rPr dirty="0"/>
              <a:t> manifestation de </a:t>
            </a:r>
            <a:r>
              <a:rPr dirty="0" err="1"/>
              <a:t>nos</a:t>
            </a:r>
            <a:r>
              <a:rPr dirty="0"/>
              <a:t> clubs et/</a:t>
            </a:r>
            <a:r>
              <a:rPr dirty="0" err="1"/>
              <a:t>ou</a:t>
            </a:r>
            <a:r>
              <a:rPr dirty="0"/>
              <a:t> du district</a:t>
            </a:r>
            <a:endParaRPr dirty="0">
              <a:latin typeface="Arial"/>
              <a:ea typeface="Arial"/>
              <a:cs typeface="Arial"/>
              <a:sym typeface="Arial"/>
            </a:endParaRPr>
          </a:p>
          <a:p>
            <a:pPr lvl="1" algn="ctr">
              <a:lnSpc>
                <a:spcPct val="150000"/>
              </a:lnSpc>
              <a:defRPr sz="28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MOYENS et L’EVALUATION ANNUELLE :</a:t>
            </a:r>
            <a:endParaRPr sz="2400" dirty="0"/>
          </a:p>
          <a:p>
            <a:pPr marL="914400" lvl="1" indent="-457200" algn="ctr">
              <a:lnSpc>
                <a:spcPct val="150000"/>
              </a:lnSpc>
              <a:buSzPct val="100000"/>
              <a:buChar char="✓"/>
              <a:defRPr sz="2800" b="1" i="1">
                <a:solidFill>
                  <a:srgbClr val="FFFFFF"/>
                </a:solidFill>
                <a:latin typeface="Arial Narrow"/>
                <a:ea typeface="Arial Narrow"/>
                <a:cs typeface="Arial Narrow"/>
                <a:sym typeface="Arial Narrow"/>
              </a:defRPr>
            </a:pPr>
            <a:r>
              <a:rPr dirty="0" err="1"/>
              <a:t>Ils</a:t>
            </a:r>
            <a:r>
              <a:rPr dirty="0"/>
              <a:t> </a:t>
            </a:r>
            <a:r>
              <a:rPr dirty="0" err="1"/>
              <a:t>sont</a:t>
            </a:r>
            <a:r>
              <a:rPr dirty="0"/>
              <a:t> </a:t>
            </a:r>
            <a:r>
              <a:rPr dirty="0" err="1"/>
              <a:t>développés</a:t>
            </a:r>
            <a:r>
              <a:rPr dirty="0"/>
              <a:t> </a:t>
            </a:r>
            <a:r>
              <a:rPr dirty="0" err="1"/>
              <a:t>dans</a:t>
            </a:r>
            <a:r>
              <a:rPr dirty="0"/>
              <a:t> le cadre de la </a:t>
            </a:r>
            <a:r>
              <a:rPr dirty="0">
                <a:solidFill>
                  <a:schemeClr val="tx2">
                    <a:lumMod val="20000"/>
                    <a:lumOff val="80000"/>
                  </a:schemeClr>
                </a:solidFill>
              </a:rPr>
              <a:t>Commission</a:t>
            </a:r>
            <a:endParaRPr dirty="0">
              <a:solidFill>
                <a:schemeClr val="tx2">
                  <a:lumMod val="20000"/>
                  <a:lumOff val="80000"/>
                </a:schemeClr>
              </a:solidFill>
              <a:latin typeface="Arial"/>
              <a:ea typeface="Arial"/>
              <a:cs typeface="Arial"/>
              <a:sym typeface="Arial"/>
            </a:endParaRPr>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p:txBody>
      </p:sp>
      <p:sp>
        <p:nvSpPr>
          <p:cNvPr id="173"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22</a:t>
            </a:fld>
            <a:endParaRPr/>
          </a:p>
        </p:txBody>
      </p:sp>
      <p:pic>
        <p:nvPicPr>
          <p:cNvPr id="174" name="Picture 6" descr="Picture 6"/>
          <p:cNvPicPr>
            <a:picLocks noChangeAspect="1"/>
          </p:cNvPicPr>
          <p:nvPr/>
        </p:nvPicPr>
        <p:blipFill>
          <a:blip r:embed="rId2" cstate="print"/>
          <a:stretch>
            <a:fillRect/>
          </a:stretch>
        </p:blipFill>
        <p:spPr>
          <a:xfrm>
            <a:off x="6189662" y="144462"/>
            <a:ext cx="2835276" cy="727076"/>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908720"/>
            <a:ext cx="7886700" cy="1325563"/>
          </a:xfrm>
        </p:spPr>
        <p:txBody>
          <a:bodyPr/>
          <a:lstStyle/>
          <a:p>
            <a:r>
              <a:rPr lang="fr-FR" sz="3600" dirty="0">
                <a:solidFill>
                  <a:srgbClr val="FF0000"/>
                </a:solidFill>
                <a:latin typeface="Arial Narrow" pitchFamily="34" charset="0"/>
              </a:rPr>
              <a:t>Présidente Commission Student Exchange</a:t>
            </a:r>
            <a:br>
              <a:rPr lang="fr-FR" sz="3600" dirty="0">
                <a:solidFill>
                  <a:srgbClr val="FF0000"/>
                </a:solidFill>
                <a:latin typeface="Arial Narrow" pitchFamily="34" charset="0"/>
              </a:rPr>
            </a:br>
            <a:r>
              <a:rPr lang="fr-FR" sz="3600" dirty="0">
                <a:solidFill>
                  <a:srgbClr val="FF0000"/>
                </a:solidFill>
                <a:latin typeface="Arial Narrow" pitchFamily="34" charset="0"/>
              </a:rPr>
              <a:t>                     </a:t>
            </a:r>
            <a:r>
              <a:rPr lang="fr-FR" sz="3600" dirty="0">
                <a:solidFill>
                  <a:srgbClr val="00B050"/>
                </a:solidFill>
                <a:latin typeface="Arial Narrow" pitchFamily="34" charset="0"/>
              </a:rPr>
              <a:t>Beatrice DUVAL </a:t>
            </a:r>
            <a:endParaRPr lang="fr-FR" sz="3600" dirty="0">
              <a:solidFill>
                <a:srgbClr val="00B050"/>
              </a:solidFill>
            </a:endParaRPr>
          </a:p>
        </p:txBody>
      </p:sp>
      <p:pic>
        <p:nvPicPr>
          <p:cNvPr id="5" name="Espace réservé du contenu 4" descr="61535567adf1d.jpeg"/>
          <p:cNvPicPr>
            <a:picLocks noGrp="1" noChangeAspect="1"/>
          </p:cNvPicPr>
          <p:nvPr>
            <p:ph idx="1"/>
          </p:nvPr>
        </p:nvPicPr>
        <p:blipFill>
          <a:blip r:embed="rId2" cstate="print"/>
          <a:stretch>
            <a:fillRect/>
          </a:stretch>
        </p:blipFill>
        <p:spPr>
          <a:xfrm>
            <a:off x="3131840" y="2204864"/>
            <a:ext cx="2857500" cy="3810000"/>
          </a:xfrm>
        </p:spPr>
      </p:pic>
      <p:sp>
        <p:nvSpPr>
          <p:cNvPr id="4" name="Espace réservé du numéro de diapositive 3"/>
          <p:cNvSpPr>
            <a:spLocks noGrp="1"/>
          </p:cNvSpPr>
          <p:nvPr>
            <p:ph type="sldNum" sz="quarter" idx="12"/>
          </p:nvPr>
        </p:nvSpPr>
        <p:spPr/>
        <p:txBody>
          <a:bodyPr/>
          <a:lstStyle/>
          <a:p>
            <a:fld id="{6334F6E0-9A10-4624-B736-18FE9C672F18}" type="slidenum">
              <a:rPr lang="fr-FR" altLang="fr-FR" smtClean="0"/>
              <a:pPr/>
              <a:t>23</a:t>
            </a:fld>
            <a:endParaRPr lang="fr-FR" altLang="fr-FR"/>
          </a:p>
        </p:txBody>
      </p:sp>
      <p:pic>
        <p:nvPicPr>
          <p:cNvPr id="6" name="Picture 6" descr="Picture 6"/>
          <p:cNvPicPr>
            <a:picLocks noChangeAspect="1"/>
          </p:cNvPicPr>
          <p:nvPr/>
        </p:nvPicPr>
        <p:blipFill>
          <a:blip r:embed="rId3" cstate="print"/>
          <a:stretch>
            <a:fillRect/>
          </a:stretch>
        </p:blipFill>
        <p:spPr>
          <a:xfrm>
            <a:off x="6228184" y="188640"/>
            <a:ext cx="2820314" cy="720080"/>
          </a:xfrm>
          <a:prstGeom prst="rect">
            <a:avLst/>
          </a:prstGeom>
          <a:ln w="12700">
            <a:miter lim="400000"/>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ZoneTexte 2"/>
          <p:cNvSpPr txBox="1"/>
          <p:nvPr/>
        </p:nvSpPr>
        <p:spPr>
          <a:xfrm>
            <a:off x="266383" y="804862"/>
            <a:ext cx="8628697" cy="4724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2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sz="4000" dirty="0">
                <a:latin typeface="Arial Narrow" pitchFamily="34" charset="0"/>
              </a:rPr>
              <a:t>La Commission Student Exchange </a:t>
            </a:r>
            <a:endParaRPr sz="4000" dirty="0">
              <a:latin typeface="Arial Narrow" pitchFamily="34" charset="0"/>
              <a:ea typeface="Arial"/>
              <a:cs typeface="Arial"/>
              <a:sym typeface="Arial"/>
            </a:endParaRPr>
          </a:p>
          <a:p>
            <a:pPr lvl="1" algn="ctr">
              <a:lnSpc>
                <a:spcPct val="150000"/>
              </a:lnSpc>
              <a:defRPr sz="24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OBJECTIFS :</a:t>
            </a:r>
            <a:endParaRPr dirty="0">
              <a:latin typeface="Arial"/>
              <a:ea typeface="Arial"/>
              <a:cs typeface="Arial"/>
              <a:sym typeface="Arial"/>
            </a:endParaRPr>
          </a:p>
          <a:p>
            <a:pPr lvl="1" algn="ctr">
              <a:lnSpc>
                <a:spcPct val="150000"/>
              </a:lnSpc>
              <a:defRPr sz="2400" b="1" i="1">
                <a:solidFill>
                  <a:srgbClr val="C00000"/>
                </a:solidFill>
                <a:latin typeface="Arial Narrow"/>
                <a:ea typeface="Arial Narrow"/>
                <a:cs typeface="Arial Narrow"/>
                <a:sym typeface="Arial Narrow"/>
              </a:defRPr>
            </a:pPr>
            <a:r>
              <a:rPr dirty="0"/>
              <a:t>  </a:t>
            </a:r>
            <a:endParaRPr dirty="0">
              <a:latin typeface="Arial"/>
              <a:ea typeface="Arial"/>
              <a:cs typeface="Arial"/>
              <a:sym typeface="Arial"/>
            </a:endParaRPr>
          </a:p>
          <a:p>
            <a:pPr marL="914400" lvl="1" indent="-457200">
              <a:spcBef>
                <a:spcPts val="600"/>
              </a:spcBef>
              <a:buSzPct val="100000"/>
              <a:buChar char="✓"/>
              <a:defRPr sz="2400" b="1">
                <a:solidFill>
                  <a:srgbClr val="FFFFFF"/>
                </a:solidFill>
                <a:latin typeface="Arial Narrow"/>
                <a:ea typeface="Arial Narrow"/>
                <a:cs typeface="Arial Narrow"/>
                <a:sym typeface="Arial Narrow"/>
              </a:defRPr>
            </a:pPr>
            <a:r>
              <a:rPr dirty="0" err="1"/>
              <a:t>Accueillir</a:t>
            </a:r>
            <a:r>
              <a:rPr dirty="0"/>
              <a:t> 45 </a:t>
            </a:r>
            <a:r>
              <a:rPr dirty="0" err="1"/>
              <a:t>jeunes</a:t>
            </a:r>
            <a:r>
              <a:rPr dirty="0"/>
              <a:t> en </a:t>
            </a:r>
            <a:r>
              <a:rPr dirty="0" err="1"/>
              <a:t>échanges</a:t>
            </a:r>
            <a:r>
              <a:rPr dirty="0"/>
              <a:t> longs par an</a:t>
            </a:r>
            <a:endParaRPr dirty="0">
              <a:latin typeface="Arial"/>
              <a:ea typeface="Arial"/>
              <a:cs typeface="Arial"/>
              <a:sym typeface="Arial"/>
            </a:endParaRPr>
          </a:p>
          <a:p>
            <a:pPr lvl="1" algn="ctr">
              <a:spcBef>
                <a:spcPts val="600"/>
              </a:spcBef>
              <a:defRPr sz="2400" b="1">
                <a:solidFill>
                  <a:srgbClr val="FFFFFF"/>
                </a:solidFill>
                <a:latin typeface="Arial Narrow"/>
                <a:ea typeface="Arial Narrow"/>
                <a:cs typeface="Arial Narrow"/>
                <a:sym typeface="Arial Narrow"/>
              </a:defRPr>
            </a:pPr>
            <a:r>
              <a:rPr dirty="0"/>
              <a:t>  </a:t>
            </a:r>
            <a:endParaRPr dirty="0">
              <a:latin typeface="Arial"/>
              <a:ea typeface="Arial"/>
              <a:cs typeface="Arial"/>
              <a:sym typeface="Arial"/>
            </a:endParaRPr>
          </a:p>
          <a:p>
            <a:pPr marL="914400" lvl="1" indent="-457200">
              <a:spcBef>
                <a:spcPts val="600"/>
              </a:spcBef>
              <a:buSzPct val="100000"/>
              <a:buChar char="✓"/>
              <a:defRPr sz="2400" b="1">
                <a:solidFill>
                  <a:srgbClr val="FFFFFF"/>
                </a:solidFill>
                <a:latin typeface="Arial Narrow"/>
                <a:ea typeface="Arial Narrow"/>
                <a:cs typeface="Arial Narrow"/>
                <a:sym typeface="Arial Narrow"/>
              </a:defRPr>
            </a:pPr>
            <a:r>
              <a:rPr dirty="0" err="1"/>
              <a:t>Accueillir</a:t>
            </a:r>
            <a:r>
              <a:rPr dirty="0"/>
              <a:t> 20 </a:t>
            </a:r>
            <a:r>
              <a:rPr dirty="0" err="1"/>
              <a:t>jeunes</a:t>
            </a:r>
            <a:r>
              <a:rPr dirty="0"/>
              <a:t> en </a:t>
            </a:r>
            <a:r>
              <a:rPr dirty="0" err="1"/>
              <a:t>échanges</a:t>
            </a:r>
            <a:r>
              <a:rPr dirty="0"/>
              <a:t> courts par an</a:t>
            </a:r>
            <a:endParaRPr dirty="0">
              <a:latin typeface="Arial"/>
              <a:ea typeface="Arial"/>
              <a:cs typeface="Arial"/>
              <a:sym typeface="Arial"/>
            </a:endParaRPr>
          </a:p>
          <a:p>
            <a:pPr lvl="1" algn="ctr">
              <a:spcBef>
                <a:spcPts val="600"/>
              </a:spcBef>
              <a:defRPr sz="2400" b="1">
                <a:solidFill>
                  <a:srgbClr val="FFFFFF"/>
                </a:solidFill>
                <a:latin typeface="Arial Narrow"/>
                <a:ea typeface="Arial Narrow"/>
                <a:cs typeface="Arial Narrow"/>
                <a:sym typeface="Arial Narrow"/>
              </a:defRPr>
            </a:pPr>
            <a:r>
              <a:rPr dirty="0"/>
              <a:t>   </a:t>
            </a:r>
            <a:endParaRPr dirty="0">
              <a:latin typeface="Arial"/>
              <a:ea typeface="Arial"/>
              <a:cs typeface="Arial"/>
              <a:sym typeface="Arial"/>
            </a:endParaRPr>
          </a:p>
          <a:p>
            <a:pPr marL="914400" lvl="1" indent="-457200">
              <a:spcBef>
                <a:spcPts val="600"/>
              </a:spcBef>
              <a:buSzPct val="100000"/>
              <a:buChar char="✓"/>
              <a:defRPr sz="2400" b="1">
                <a:solidFill>
                  <a:srgbClr val="FFFFFF"/>
                </a:solidFill>
                <a:latin typeface="Arial Narrow"/>
                <a:ea typeface="Arial Narrow"/>
                <a:cs typeface="Arial Narrow"/>
                <a:sym typeface="Arial Narrow"/>
              </a:defRPr>
            </a:pPr>
            <a:r>
              <a:rPr dirty="0"/>
              <a:t> </a:t>
            </a:r>
            <a:r>
              <a:rPr dirty="0" err="1"/>
              <a:t>S’appuyer</a:t>
            </a:r>
            <a:r>
              <a:rPr dirty="0"/>
              <a:t> </a:t>
            </a:r>
            <a:r>
              <a:rPr dirty="0" err="1"/>
              <a:t>sur</a:t>
            </a:r>
            <a:r>
              <a:rPr dirty="0"/>
              <a:t> les CIP </a:t>
            </a:r>
            <a:r>
              <a:rPr dirty="0" err="1"/>
              <a:t>afin</a:t>
            </a:r>
            <a:r>
              <a:rPr dirty="0"/>
              <a:t> de </a:t>
            </a:r>
            <a:r>
              <a:rPr dirty="0" err="1"/>
              <a:t>pouvoir</a:t>
            </a:r>
            <a:r>
              <a:rPr dirty="0"/>
              <a:t> </a:t>
            </a:r>
            <a:r>
              <a:rPr dirty="0" err="1"/>
              <a:t>développer</a:t>
            </a:r>
            <a:r>
              <a:rPr dirty="0"/>
              <a:t> les </a:t>
            </a:r>
            <a:r>
              <a:rPr dirty="0" err="1"/>
              <a:t>opportunités</a:t>
            </a:r>
            <a:r>
              <a:rPr dirty="0"/>
              <a:t> </a:t>
            </a:r>
            <a:r>
              <a:rPr dirty="0" err="1"/>
              <a:t>d’échanges</a:t>
            </a:r>
            <a:r>
              <a:rPr dirty="0"/>
              <a:t> courts </a:t>
            </a:r>
          </a:p>
        </p:txBody>
      </p:sp>
      <p:sp>
        <p:nvSpPr>
          <p:cNvPr id="177" name="Espace réservé du numéro de diapositive 3"/>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24</a:t>
            </a:fld>
            <a:endParaRPr/>
          </a:p>
        </p:txBody>
      </p:sp>
      <p:pic>
        <p:nvPicPr>
          <p:cNvPr id="178" name="Picture 6" descr="Picture 6"/>
          <p:cNvPicPr>
            <a:picLocks noChangeAspect="1"/>
          </p:cNvPicPr>
          <p:nvPr/>
        </p:nvPicPr>
        <p:blipFill>
          <a:blip r:embed="rId2" cstate="print"/>
          <a:stretch>
            <a:fillRect/>
          </a:stretch>
        </p:blipFill>
        <p:spPr>
          <a:xfrm>
            <a:off x="6189662" y="152400"/>
            <a:ext cx="2835276" cy="727075"/>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ZoneTexte 2"/>
          <p:cNvSpPr txBox="1"/>
          <p:nvPr/>
        </p:nvSpPr>
        <p:spPr>
          <a:xfrm>
            <a:off x="215582" y="536575"/>
            <a:ext cx="8704899" cy="5447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2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sz="4000" dirty="0">
                <a:latin typeface="Arial Narrow" pitchFamily="34" charset="0"/>
              </a:rPr>
              <a:t>La Commission Student Exchange</a:t>
            </a:r>
            <a:endParaRPr sz="4000" dirty="0">
              <a:latin typeface="Arial Narrow" pitchFamily="34" charset="0"/>
              <a:ea typeface="Arial"/>
              <a:cs typeface="Arial"/>
              <a:sym typeface="Arial"/>
            </a:endParaRPr>
          </a:p>
          <a:p>
            <a:pPr lvl="1" algn="ctr">
              <a:lnSpc>
                <a:spcPct val="150000"/>
              </a:lnSpc>
              <a:defRPr sz="2400" b="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MOYENS et L’EVALUATION ANNUELLE :</a:t>
            </a:r>
            <a:endParaRPr dirty="0">
              <a:latin typeface="Arial"/>
              <a:ea typeface="Arial"/>
              <a:cs typeface="Arial"/>
              <a:sym typeface="Arial"/>
            </a:endParaRPr>
          </a:p>
          <a:p>
            <a:pPr lvl="1" algn="ctr">
              <a:lnSpc>
                <a:spcPct val="150000"/>
              </a:lnSpc>
              <a:defRPr sz="24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   </a:t>
            </a:r>
            <a:endParaRPr dirty="0">
              <a:solidFill>
                <a:srgbClr val="373737"/>
              </a:solidFill>
            </a:endParaRPr>
          </a:p>
          <a:p>
            <a:pPr marL="914400" lvl="1" indent="-457200">
              <a:buSzPct val="100000"/>
              <a:buChar char="✓"/>
              <a:defRPr sz="2400" b="1">
                <a:solidFill>
                  <a:srgbClr val="FFFFFF"/>
                </a:solidFill>
                <a:latin typeface="Arial Narrow"/>
                <a:ea typeface="Arial Narrow"/>
                <a:cs typeface="Arial Narrow"/>
                <a:sym typeface="Arial Narrow"/>
              </a:defRPr>
            </a:pPr>
            <a:r>
              <a:rPr dirty="0" err="1">
                <a:solidFill>
                  <a:srgbClr val="FFC000"/>
                </a:solidFill>
              </a:rPr>
              <a:t>Pérenniser</a:t>
            </a:r>
            <a:r>
              <a:rPr dirty="0">
                <a:solidFill>
                  <a:srgbClr val="FFC000"/>
                </a:solidFill>
              </a:rPr>
              <a:t> le </a:t>
            </a:r>
            <a:r>
              <a:rPr dirty="0" err="1">
                <a:solidFill>
                  <a:srgbClr val="FFC000"/>
                </a:solidFill>
              </a:rPr>
              <a:t>séminaire</a:t>
            </a:r>
            <a:r>
              <a:rPr dirty="0">
                <a:solidFill>
                  <a:srgbClr val="FFC000"/>
                </a:solidFill>
              </a:rPr>
              <a:t> de formation des Yeo du Student </a:t>
            </a:r>
            <a:r>
              <a:rPr dirty="0" err="1">
                <a:solidFill>
                  <a:srgbClr val="FFC000"/>
                </a:solidFill>
              </a:rPr>
              <a:t>dans</a:t>
            </a:r>
            <a:r>
              <a:rPr dirty="0">
                <a:solidFill>
                  <a:srgbClr val="FFC000"/>
                </a:solidFill>
              </a:rPr>
              <a:t> le cadre de la certification du District :</a:t>
            </a:r>
            <a:endParaRPr dirty="0">
              <a:solidFill>
                <a:srgbClr val="FFC000"/>
              </a:solidFill>
              <a:latin typeface="Arial"/>
              <a:ea typeface="Arial"/>
              <a:cs typeface="Arial"/>
              <a:sym typeface="Arial"/>
            </a:endParaRPr>
          </a:p>
          <a:p>
            <a:pPr lvl="1">
              <a:defRPr sz="2400" b="1" i="1">
                <a:solidFill>
                  <a:srgbClr val="FFFFFF"/>
                </a:solidFill>
                <a:latin typeface="Arial Narrow"/>
                <a:ea typeface="Arial Narrow"/>
                <a:cs typeface="Arial Narrow"/>
                <a:sym typeface="Arial Narrow"/>
              </a:defRPr>
            </a:pPr>
            <a:r>
              <a:rPr dirty="0"/>
              <a:t>  </a:t>
            </a:r>
          </a:p>
          <a:p>
            <a:pPr marL="914400" lvl="1" indent="-457200">
              <a:buSzPct val="100000"/>
              <a:buFont typeface="Arial"/>
              <a:buChar char="•"/>
              <a:defRPr sz="2400">
                <a:solidFill>
                  <a:srgbClr val="FFFFFF"/>
                </a:solidFill>
                <a:latin typeface="Arial Narrow"/>
                <a:ea typeface="Arial Narrow"/>
                <a:cs typeface="Arial Narrow"/>
                <a:sym typeface="Arial Narrow"/>
              </a:defRPr>
            </a:pPr>
            <a:r>
              <a:rPr dirty="0"/>
              <a:t>Les </a:t>
            </a:r>
            <a:r>
              <a:rPr dirty="0" err="1"/>
              <a:t>responsables</a:t>
            </a:r>
            <a:r>
              <a:rPr dirty="0"/>
              <a:t> </a:t>
            </a:r>
            <a:r>
              <a:rPr dirty="0" err="1"/>
              <a:t>jeunesse</a:t>
            </a:r>
            <a:r>
              <a:rPr dirty="0"/>
              <a:t> se </a:t>
            </a:r>
            <a:r>
              <a:rPr dirty="0" err="1"/>
              <a:t>renouvellent</a:t>
            </a:r>
            <a:r>
              <a:rPr dirty="0"/>
              <a:t> et la formation  </a:t>
            </a:r>
            <a:r>
              <a:rPr dirty="0" err="1"/>
              <a:t>est</a:t>
            </a:r>
            <a:r>
              <a:rPr dirty="0"/>
              <a:t> </a:t>
            </a:r>
            <a:r>
              <a:rPr dirty="0" err="1"/>
              <a:t>incontournable</a:t>
            </a:r>
            <a:endParaRPr dirty="0">
              <a:latin typeface="Arial"/>
              <a:ea typeface="Arial"/>
              <a:cs typeface="Arial"/>
              <a:sym typeface="Arial"/>
            </a:endParaRPr>
          </a:p>
          <a:p>
            <a:pPr marL="914400" lvl="1" indent="-457200">
              <a:buSzPct val="100000"/>
              <a:buFont typeface="Arial"/>
              <a:buChar char="•"/>
              <a:defRPr sz="2400">
                <a:solidFill>
                  <a:srgbClr val="FFFFFF"/>
                </a:solidFill>
                <a:latin typeface="Arial Narrow"/>
                <a:ea typeface="Arial Narrow"/>
                <a:cs typeface="Arial Narrow"/>
                <a:sym typeface="Arial Narrow"/>
              </a:defRPr>
            </a:pPr>
            <a:r>
              <a:rPr dirty="0"/>
              <a:t>Les directives du RI </a:t>
            </a:r>
            <a:r>
              <a:rPr dirty="0" err="1"/>
              <a:t>sont</a:t>
            </a:r>
            <a:r>
              <a:rPr dirty="0"/>
              <a:t> plus </a:t>
            </a:r>
            <a:r>
              <a:rPr dirty="0" err="1"/>
              <a:t>exigeantes</a:t>
            </a:r>
            <a:r>
              <a:rPr dirty="0"/>
              <a:t> </a:t>
            </a:r>
            <a:r>
              <a:rPr dirty="0" err="1"/>
              <a:t>en</a:t>
            </a:r>
            <a:r>
              <a:rPr dirty="0"/>
              <a:t> </a:t>
            </a:r>
            <a:r>
              <a:rPr dirty="0" err="1"/>
              <a:t>matière</a:t>
            </a:r>
            <a:r>
              <a:rPr dirty="0"/>
              <a:t> de protection de la </a:t>
            </a:r>
            <a:r>
              <a:rPr dirty="0" err="1"/>
              <a:t>jeunesse</a:t>
            </a:r>
            <a:endParaRPr dirty="0">
              <a:latin typeface="Arial"/>
              <a:ea typeface="Arial"/>
              <a:cs typeface="Arial"/>
              <a:sym typeface="Arial"/>
            </a:endParaRPr>
          </a:p>
          <a:p>
            <a:pPr marL="914400" lvl="1" indent="-457200">
              <a:buSzPct val="100000"/>
              <a:buFont typeface="Arial"/>
              <a:buChar char="•"/>
              <a:defRPr sz="2400">
                <a:solidFill>
                  <a:srgbClr val="FFFFFF"/>
                </a:solidFill>
                <a:latin typeface="Arial Narrow"/>
                <a:ea typeface="Arial Narrow"/>
                <a:cs typeface="Arial Narrow"/>
                <a:sym typeface="Arial Narrow"/>
              </a:defRPr>
            </a:pPr>
            <a:r>
              <a:rPr dirty="0"/>
              <a:t>Les students </a:t>
            </a:r>
            <a:r>
              <a:rPr dirty="0" err="1"/>
              <a:t>sont</a:t>
            </a:r>
            <a:r>
              <a:rPr dirty="0"/>
              <a:t> des </a:t>
            </a:r>
            <a:r>
              <a:rPr dirty="0" err="1"/>
              <a:t>mineurs</a:t>
            </a:r>
            <a:r>
              <a:rPr dirty="0"/>
              <a:t> </a:t>
            </a:r>
            <a:endParaRPr dirty="0">
              <a:latin typeface="Arial"/>
              <a:ea typeface="Arial"/>
              <a:cs typeface="Arial"/>
              <a:sym typeface="Arial"/>
            </a:endParaRPr>
          </a:p>
          <a:p>
            <a:pPr marL="914400" lvl="1" indent="-457200">
              <a:buSzPct val="100000"/>
              <a:buFont typeface="Arial"/>
              <a:buChar char="•"/>
              <a:defRPr sz="2400">
                <a:solidFill>
                  <a:srgbClr val="FFFFFF"/>
                </a:solidFill>
                <a:latin typeface="Arial Narrow"/>
                <a:ea typeface="Arial Narrow"/>
                <a:cs typeface="Arial Narrow"/>
                <a:sym typeface="Arial Narrow"/>
              </a:defRPr>
            </a:pPr>
            <a:r>
              <a:rPr dirty="0"/>
              <a:t>Les parents </a:t>
            </a:r>
            <a:r>
              <a:rPr dirty="0" err="1"/>
              <a:t>sont</a:t>
            </a:r>
            <a:r>
              <a:rPr dirty="0"/>
              <a:t> de plus </a:t>
            </a:r>
            <a:r>
              <a:rPr dirty="0" err="1"/>
              <a:t>en</a:t>
            </a:r>
            <a:r>
              <a:rPr dirty="0"/>
              <a:t> plus </a:t>
            </a:r>
            <a:r>
              <a:rPr dirty="0" err="1"/>
              <a:t>exigeants</a:t>
            </a:r>
            <a:endParaRPr dirty="0"/>
          </a:p>
        </p:txBody>
      </p:sp>
      <p:pic>
        <p:nvPicPr>
          <p:cNvPr id="181" name="Picture 6" descr="Picture 6"/>
          <p:cNvPicPr>
            <a:picLocks noChangeAspect="1"/>
          </p:cNvPicPr>
          <p:nvPr/>
        </p:nvPicPr>
        <p:blipFill>
          <a:blip r:embed="rId2" cstate="print"/>
          <a:stretch>
            <a:fillRect/>
          </a:stretch>
        </p:blipFill>
        <p:spPr>
          <a:xfrm>
            <a:off x="6307137" y="0"/>
            <a:ext cx="2836863" cy="727075"/>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ZoneTexte 2"/>
          <p:cNvSpPr txBox="1"/>
          <p:nvPr/>
        </p:nvSpPr>
        <p:spPr>
          <a:xfrm>
            <a:off x="266383" y="550862"/>
            <a:ext cx="8560435" cy="5262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20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sz="4000" dirty="0">
                <a:latin typeface="Arial Narrow" pitchFamily="34" charset="0"/>
              </a:rPr>
              <a:t>La Commission Student Exchange</a:t>
            </a:r>
            <a:endParaRPr sz="4000" dirty="0">
              <a:latin typeface="Arial Narrow" pitchFamily="34" charset="0"/>
              <a:ea typeface="Arial"/>
              <a:cs typeface="Arial"/>
              <a:sym typeface="Arial"/>
            </a:endParaRPr>
          </a:p>
          <a:p>
            <a:pPr lvl="1" algn="ctr">
              <a:lnSpc>
                <a:spcPct val="150000"/>
              </a:lnSpc>
              <a:defRPr sz="2000" b="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MOYENS et L’EVALUATION ANNUELLE </a:t>
            </a:r>
            <a:r>
              <a:rPr i="1" dirty="0"/>
              <a:t>:</a:t>
            </a:r>
            <a:endParaRPr i="1" dirty="0">
              <a:solidFill>
                <a:srgbClr val="373737"/>
              </a:solidFill>
            </a:endParaRPr>
          </a:p>
          <a:p>
            <a:pPr lvl="1" algn="ctr">
              <a:defRPr sz="2400" b="1" i="1">
                <a:solidFill>
                  <a:srgbClr val="373737"/>
                </a:solidFill>
                <a:latin typeface="Arial Narrow"/>
                <a:ea typeface="Arial Narrow"/>
                <a:cs typeface="Arial Narrow"/>
                <a:sym typeface="Arial Narrow"/>
              </a:defRPr>
            </a:pPr>
            <a:r>
              <a:rPr dirty="0"/>
              <a:t>  </a:t>
            </a:r>
            <a:endParaRPr dirty="0">
              <a:latin typeface="Arial"/>
              <a:ea typeface="Arial"/>
              <a:cs typeface="Arial"/>
              <a:sym typeface="Arial"/>
            </a:endParaRPr>
          </a:p>
          <a:p>
            <a:pPr marL="914400" lvl="1" indent="-457200">
              <a:buSzPct val="100000"/>
              <a:buChar char="✓"/>
              <a:defRPr sz="2400" b="1">
                <a:solidFill>
                  <a:srgbClr val="FFFFFF"/>
                </a:solidFill>
                <a:latin typeface="Arial Narrow"/>
                <a:ea typeface="Arial Narrow"/>
                <a:cs typeface="Arial Narrow"/>
                <a:sym typeface="Arial Narrow"/>
              </a:defRPr>
            </a:pPr>
            <a:r>
              <a:rPr dirty="0">
                <a:solidFill>
                  <a:srgbClr val="FFC000"/>
                </a:solidFill>
              </a:rPr>
              <a:t>Informer et </a:t>
            </a:r>
            <a:r>
              <a:rPr dirty="0" err="1">
                <a:solidFill>
                  <a:srgbClr val="FFC000"/>
                </a:solidFill>
              </a:rPr>
              <a:t>sensibiliser</a:t>
            </a:r>
            <a:r>
              <a:rPr dirty="0">
                <a:solidFill>
                  <a:srgbClr val="FFC000"/>
                </a:solidFill>
              </a:rPr>
              <a:t> les clubs sur les </a:t>
            </a:r>
            <a:r>
              <a:rPr dirty="0" err="1">
                <a:solidFill>
                  <a:srgbClr val="FFC000"/>
                </a:solidFill>
              </a:rPr>
              <a:t>offres</a:t>
            </a:r>
            <a:r>
              <a:rPr dirty="0">
                <a:solidFill>
                  <a:srgbClr val="FFC000"/>
                </a:solidFill>
              </a:rPr>
              <a:t> du </a:t>
            </a:r>
            <a:r>
              <a:rPr dirty="0" err="1">
                <a:solidFill>
                  <a:srgbClr val="FFC000"/>
                </a:solidFill>
              </a:rPr>
              <a:t>programme</a:t>
            </a:r>
            <a:r>
              <a:rPr dirty="0">
                <a:solidFill>
                  <a:srgbClr val="FFC000"/>
                </a:solidFill>
              </a:rPr>
              <a:t> et les </a:t>
            </a:r>
            <a:r>
              <a:rPr dirty="0" err="1">
                <a:solidFill>
                  <a:srgbClr val="FFC000"/>
                </a:solidFill>
              </a:rPr>
              <a:t>responsabilités</a:t>
            </a:r>
            <a:endParaRPr dirty="0">
              <a:solidFill>
                <a:srgbClr val="FFC000"/>
              </a:solidFill>
              <a:latin typeface="Arial"/>
              <a:ea typeface="Arial"/>
              <a:cs typeface="Arial"/>
              <a:sym typeface="Arial"/>
            </a:endParaRPr>
          </a:p>
          <a:p>
            <a:pPr lvl="1">
              <a:defRPr sz="2400" b="1" i="1">
                <a:solidFill>
                  <a:srgbClr val="FFFFFF"/>
                </a:solidFill>
                <a:latin typeface="Arial Narrow"/>
                <a:ea typeface="Arial Narrow"/>
                <a:cs typeface="Arial Narrow"/>
                <a:sym typeface="Arial Narrow"/>
              </a:defRPr>
            </a:pPr>
            <a:r>
              <a:rPr dirty="0"/>
              <a:t>  </a:t>
            </a:r>
            <a:endParaRPr dirty="0">
              <a:latin typeface="Arial"/>
              <a:ea typeface="Arial"/>
              <a:cs typeface="Arial"/>
              <a:sym typeface="Arial"/>
            </a:endParaRPr>
          </a:p>
          <a:p>
            <a:pPr marL="914400" lvl="1" indent="-457200">
              <a:spcBef>
                <a:spcPts val="1200"/>
              </a:spcBef>
              <a:buSzPct val="100000"/>
              <a:buFont typeface="Arial"/>
              <a:buChar char="•"/>
              <a:defRPr sz="2400">
                <a:solidFill>
                  <a:srgbClr val="FFFFFF"/>
                </a:solidFill>
                <a:latin typeface="Arial Narrow"/>
                <a:ea typeface="Arial Narrow"/>
                <a:cs typeface="Arial Narrow"/>
                <a:sym typeface="Arial Narrow"/>
              </a:defRPr>
            </a:pPr>
            <a:r>
              <a:rPr dirty="0"/>
              <a:t>Continuer les </a:t>
            </a:r>
            <a:r>
              <a:rPr dirty="0" err="1"/>
              <a:t>visites</a:t>
            </a:r>
            <a:r>
              <a:rPr dirty="0"/>
              <a:t> de clubs et </a:t>
            </a:r>
            <a:r>
              <a:rPr dirty="0" err="1"/>
              <a:t>prendre</a:t>
            </a:r>
            <a:r>
              <a:rPr dirty="0"/>
              <a:t> le temps de </a:t>
            </a:r>
            <a:r>
              <a:rPr dirty="0" err="1"/>
              <a:t>présenter</a:t>
            </a:r>
            <a:r>
              <a:rPr dirty="0"/>
              <a:t> le </a:t>
            </a:r>
            <a:r>
              <a:rPr dirty="0" err="1"/>
              <a:t>fonctionnement</a:t>
            </a:r>
            <a:r>
              <a:rPr dirty="0"/>
              <a:t> des </a:t>
            </a:r>
            <a:r>
              <a:rPr dirty="0" err="1"/>
              <a:t>programmes</a:t>
            </a:r>
            <a:r>
              <a:rPr dirty="0"/>
              <a:t> </a:t>
            </a:r>
            <a:endParaRPr dirty="0">
              <a:latin typeface="Arial"/>
              <a:ea typeface="Arial"/>
              <a:cs typeface="Arial"/>
              <a:sym typeface="Arial"/>
            </a:endParaRPr>
          </a:p>
          <a:p>
            <a:pPr marL="914400" lvl="1" indent="-457200">
              <a:spcBef>
                <a:spcPts val="1200"/>
              </a:spcBef>
              <a:buSzPct val="100000"/>
              <a:buFont typeface="Arial"/>
              <a:buChar char="•"/>
              <a:defRPr sz="2400">
                <a:solidFill>
                  <a:srgbClr val="FFFFFF"/>
                </a:solidFill>
                <a:latin typeface="Arial Narrow"/>
                <a:ea typeface="Arial Narrow"/>
                <a:cs typeface="Arial Narrow"/>
                <a:sym typeface="Arial Narrow"/>
              </a:defRPr>
            </a:pPr>
            <a:r>
              <a:rPr dirty="0" err="1"/>
              <a:t>Expliquer</a:t>
            </a:r>
            <a:r>
              <a:rPr dirty="0"/>
              <a:t> et </a:t>
            </a:r>
            <a:r>
              <a:rPr dirty="0" err="1"/>
              <a:t>relativiser</a:t>
            </a:r>
            <a:r>
              <a:rPr dirty="0"/>
              <a:t> les </a:t>
            </a:r>
            <a:r>
              <a:rPr dirty="0" err="1"/>
              <a:t>responsabilités</a:t>
            </a:r>
            <a:r>
              <a:rPr dirty="0"/>
              <a:t> </a:t>
            </a:r>
            <a:r>
              <a:rPr dirty="0" err="1"/>
              <a:t>prises</a:t>
            </a:r>
            <a:r>
              <a:rPr dirty="0"/>
              <a:t> par le </a:t>
            </a:r>
            <a:r>
              <a:rPr dirty="0" err="1"/>
              <a:t>président</a:t>
            </a:r>
            <a:r>
              <a:rPr dirty="0"/>
              <a:t> du club pour </a:t>
            </a:r>
            <a:r>
              <a:rPr dirty="0" err="1"/>
              <a:t>l’accueil</a:t>
            </a:r>
            <a:r>
              <a:rPr dirty="0"/>
              <a:t> d’un </a:t>
            </a:r>
            <a:r>
              <a:rPr dirty="0" err="1"/>
              <a:t>jeune</a:t>
            </a:r>
            <a:endParaRPr dirty="0">
              <a:latin typeface="Arial"/>
              <a:ea typeface="Arial"/>
              <a:cs typeface="Arial"/>
              <a:sym typeface="Arial"/>
            </a:endParaRPr>
          </a:p>
          <a:p>
            <a:pPr marL="914400" lvl="1" indent="-457200">
              <a:spcBef>
                <a:spcPts val="1200"/>
              </a:spcBef>
              <a:buSzPct val="100000"/>
              <a:buFont typeface="Arial"/>
              <a:buChar char="•"/>
              <a:defRPr sz="2400">
                <a:solidFill>
                  <a:srgbClr val="FFFFFF"/>
                </a:solidFill>
                <a:latin typeface="Arial Narrow"/>
                <a:ea typeface="Arial Narrow"/>
                <a:cs typeface="Arial Narrow"/>
                <a:sym typeface="Arial Narrow"/>
              </a:defRPr>
            </a:pPr>
            <a:r>
              <a:rPr dirty="0"/>
              <a:t>Inciter les clubs à </a:t>
            </a:r>
            <a:r>
              <a:rPr dirty="0" err="1"/>
              <a:t>médiatiser</a:t>
            </a:r>
            <a:r>
              <a:rPr dirty="0"/>
              <a:t> les </a:t>
            </a:r>
            <a:r>
              <a:rPr dirty="0" err="1"/>
              <a:t>programmes</a:t>
            </a:r>
            <a:r>
              <a:rPr dirty="0"/>
              <a:t> </a:t>
            </a:r>
            <a:r>
              <a:rPr dirty="0" err="1"/>
              <a:t>dans</a:t>
            </a:r>
            <a:r>
              <a:rPr dirty="0"/>
              <a:t> les </a:t>
            </a:r>
            <a:r>
              <a:rPr dirty="0" err="1"/>
              <a:t>lycées</a:t>
            </a:r>
            <a:endParaRPr dirty="0"/>
          </a:p>
        </p:txBody>
      </p:sp>
      <p:pic>
        <p:nvPicPr>
          <p:cNvPr id="184" name="Picture 6" descr="Picture 6"/>
          <p:cNvPicPr>
            <a:picLocks noChangeAspect="1"/>
          </p:cNvPicPr>
          <p:nvPr/>
        </p:nvPicPr>
        <p:blipFill>
          <a:blip r:embed="rId2" cstate="print"/>
          <a:stretch>
            <a:fillRect/>
          </a:stretch>
        </p:blipFill>
        <p:spPr>
          <a:xfrm>
            <a:off x="6307137" y="134937"/>
            <a:ext cx="2836863" cy="728664"/>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ZoneTexte 2"/>
          <p:cNvSpPr txBox="1"/>
          <p:nvPr/>
        </p:nvSpPr>
        <p:spPr>
          <a:xfrm>
            <a:off x="375919" y="344488"/>
            <a:ext cx="8450899" cy="5837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2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sz="4000" dirty="0">
                <a:latin typeface="Arial Narrow" pitchFamily="34" charset="0"/>
              </a:rPr>
              <a:t>La Commission Student Exchange</a:t>
            </a:r>
            <a:endParaRPr sz="4000" dirty="0">
              <a:latin typeface="Arial Narrow" pitchFamily="34" charset="0"/>
              <a:ea typeface="Arial"/>
              <a:cs typeface="Arial"/>
              <a:sym typeface="Arial"/>
            </a:endParaRPr>
          </a:p>
          <a:p>
            <a:pPr lvl="1" algn="ctr">
              <a:lnSpc>
                <a:spcPct val="150000"/>
              </a:lnSpc>
              <a:defRPr sz="2400" b="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MOYENS et L’EVALUATION ANNUELLE :</a:t>
            </a:r>
            <a:endParaRPr dirty="0">
              <a:solidFill>
                <a:srgbClr val="373737"/>
              </a:solidFill>
            </a:endParaRPr>
          </a:p>
          <a:p>
            <a:pPr lvl="1">
              <a:defRPr sz="2400" b="1">
                <a:solidFill>
                  <a:srgbClr val="373737"/>
                </a:solidFill>
                <a:latin typeface="Arial Narrow"/>
                <a:ea typeface="Arial Narrow"/>
                <a:cs typeface="Arial Narrow"/>
                <a:sym typeface="Arial Narrow"/>
              </a:defRPr>
            </a:pPr>
            <a:r>
              <a:rPr dirty="0"/>
              <a:t>    </a:t>
            </a:r>
            <a:endParaRPr dirty="0">
              <a:latin typeface="Arial"/>
              <a:ea typeface="Arial"/>
              <a:cs typeface="Arial"/>
              <a:sym typeface="Arial"/>
            </a:endParaRPr>
          </a:p>
          <a:p>
            <a:pPr marL="914400" lvl="1" indent="-457200">
              <a:buSzPct val="100000"/>
              <a:buChar char="✓"/>
              <a:defRPr sz="2400" b="1">
                <a:solidFill>
                  <a:srgbClr val="FFFFFF"/>
                </a:solidFill>
                <a:latin typeface="Arial Narrow"/>
                <a:ea typeface="Arial Narrow"/>
                <a:cs typeface="Arial Narrow"/>
                <a:sym typeface="Arial Narrow"/>
              </a:defRPr>
            </a:pPr>
            <a:r>
              <a:rPr dirty="0" err="1">
                <a:solidFill>
                  <a:srgbClr val="FFC000"/>
                </a:solidFill>
              </a:rPr>
              <a:t>Investir</a:t>
            </a:r>
            <a:r>
              <a:rPr dirty="0">
                <a:solidFill>
                  <a:srgbClr val="FFC000"/>
                </a:solidFill>
              </a:rPr>
              <a:t> </a:t>
            </a:r>
            <a:r>
              <a:rPr dirty="0" err="1">
                <a:solidFill>
                  <a:srgbClr val="FFC000"/>
                </a:solidFill>
              </a:rPr>
              <a:t>dans</a:t>
            </a:r>
            <a:r>
              <a:rPr dirty="0">
                <a:solidFill>
                  <a:srgbClr val="FFC000"/>
                </a:solidFill>
              </a:rPr>
              <a:t> le Student </a:t>
            </a:r>
            <a:r>
              <a:rPr dirty="0" err="1">
                <a:solidFill>
                  <a:srgbClr val="FFC000"/>
                </a:solidFill>
              </a:rPr>
              <a:t>est</a:t>
            </a:r>
            <a:r>
              <a:rPr dirty="0">
                <a:solidFill>
                  <a:srgbClr val="FFC000"/>
                </a:solidFill>
              </a:rPr>
              <a:t> </a:t>
            </a:r>
            <a:r>
              <a:rPr dirty="0" err="1">
                <a:solidFill>
                  <a:srgbClr val="FFC000"/>
                </a:solidFill>
              </a:rPr>
              <a:t>essentiel</a:t>
            </a:r>
            <a:r>
              <a:rPr dirty="0">
                <a:solidFill>
                  <a:srgbClr val="FFC000"/>
                </a:solidFill>
              </a:rPr>
              <a:t> pour </a:t>
            </a:r>
            <a:r>
              <a:rPr dirty="0" err="1">
                <a:solidFill>
                  <a:srgbClr val="FFC000"/>
                </a:solidFill>
              </a:rPr>
              <a:t>l’avenir</a:t>
            </a:r>
            <a:r>
              <a:rPr dirty="0">
                <a:solidFill>
                  <a:srgbClr val="FFC000"/>
                </a:solidFill>
              </a:rPr>
              <a:t> de </a:t>
            </a:r>
            <a:r>
              <a:rPr dirty="0" err="1">
                <a:solidFill>
                  <a:srgbClr val="FFC000"/>
                </a:solidFill>
              </a:rPr>
              <a:t>nos</a:t>
            </a:r>
            <a:r>
              <a:rPr dirty="0">
                <a:solidFill>
                  <a:srgbClr val="FFC000"/>
                </a:solidFill>
              </a:rPr>
              <a:t> clubs</a:t>
            </a:r>
            <a:endParaRPr dirty="0">
              <a:solidFill>
                <a:srgbClr val="FFC000"/>
              </a:solidFill>
              <a:latin typeface="Arial"/>
              <a:ea typeface="Arial"/>
              <a:cs typeface="Arial"/>
              <a:sym typeface="Arial"/>
            </a:endParaRPr>
          </a:p>
          <a:p>
            <a:pPr lvl="1">
              <a:defRPr sz="2400">
                <a:solidFill>
                  <a:srgbClr val="FFFFFF"/>
                </a:solidFill>
                <a:latin typeface="Arial Narrow"/>
                <a:ea typeface="Arial Narrow"/>
                <a:cs typeface="Arial Narrow"/>
                <a:sym typeface="Arial Narrow"/>
              </a:defRPr>
            </a:pPr>
            <a:r>
              <a:rPr dirty="0"/>
              <a:t>  </a:t>
            </a:r>
            <a:endParaRPr dirty="0">
              <a:latin typeface="Arial"/>
              <a:ea typeface="Arial"/>
              <a:cs typeface="Arial"/>
              <a:sym typeface="Arial"/>
            </a:endParaRPr>
          </a:p>
          <a:p>
            <a:pPr marL="914400" lvl="1" indent="-457200" algn="just">
              <a:spcBef>
                <a:spcPts val="400"/>
              </a:spcBef>
              <a:buSzPct val="100000"/>
              <a:buFont typeface="Arial"/>
              <a:buChar char="•"/>
              <a:defRPr sz="2400">
                <a:solidFill>
                  <a:srgbClr val="FFFFFF"/>
                </a:solidFill>
                <a:latin typeface="Arial Narrow"/>
                <a:ea typeface="Arial Narrow"/>
                <a:cs typeface="Arial Narrow"/>
                <a:sym typeface="Arial Narrow"/>
              </a:defRPr>
            </a:pPr>
            <a:r>
              <a:rPr dirty="0" err="1"/>
              <a:t>Recruter</a:t>
            </a:r>
            <a:r>
              <a:rPr dirty="0"/>
              <a:t> les parents </a:t>
            </a:r>
            <a:r>
              <a:rPr dirty="0" err="1"/>
              <a:t>d’accueil</a:t>
            </a:r>
            <a:r>
              <a:rPr dirty="0"/>
              <a:t>, </a:t>
            </a:r>
            <a:r>
              <a:rPr dirty="0" err="1"/>
              <a:t>peut</a:t>
            </a:r>
            <a:r>
              <a:rPr dirty="0"/>
              <a:t> </a:t>
            </a:r>
            <a:r>
              <a:rPr dirty="0" err="1"/>
              <a:t>aussi</a:t>
            </a:r>
            <a:r>
              <a:rPr dirty="0"/>
              <a:t> </a:t>
            </a:r>
            <a:r>
              <a:rPr dirty="0" err="1"/>
              <a:t>rajeunir</a:t>
            </a:r>
            <a:r>
              <a:rPr dirty="0"/>
              <a:t> </a:t>
            </a:r>
            <a:r>
              <a:rPr dirty="0" err="1"/>
              <a:t>nos</a:t>
            </a:r>
            <a:r>
              <a:rPr dirty="0"/>
              <a:t> clubs</a:t>
            </a:r>
            <a:endParaRPr dirty="0">
              <a:latin typeface="Arial"/>
              <a:ea typeface="Arial"/>
              <a:cs typeface="Arial"/>
              <a:sym typeface="Arial"/>
            </a:endParaRPr>
          </a:p>
          <a:p>
            <a:pPr marL="914400" lvl="1" indent="-457200" algn="just">
              <a:spcBef>
                <a:spcPts val="400"/>
              </a:spcBef>
              <a:buSzPct val="100000"/>
              <a:buFont typeface="Arial"/>
              <a:buChar char="•"/>
              <a:defRPr sz="2400">
                <a:solidFill>
                  <a:srgbClr val="FFFFFF"/>
                </a:solidFill>
                <a:latin typeface="Arial Narrow"/>
                <a:ea typeface="Arial Narrow"/>
                <a:cs typeface="Arial Narrow"/>
                <a:sym typeface="Arial Narrow"/>
              </a:defRPr>
            </a:pPr>
            <a:r>
              <a:rPr dirty="0" err="1"/>
              <a:t>Impliquer</a:t>
            </a:r>
            <a:r>
              <a:rPr dirty="0"/>
              <a:t> les </a:t>
            </a:r>
            <a:r>
              <a:rPr dirty="0" err="1"/>
              <a:t>familles</a:t>
            </a:r>
            <a:r>
              <a:rPr dirty="0"/>
              <a:t> </a:t>
            </a:r>
            <a:r>
              <a:rPr dirty="0" err="1"/>
              <a:t>dans</a:t>
            </a:r>
            <a:r>
              <a:rPr dirty="0"/>
              <a:t> </a:t>
            </a:r>
            <a:r>
              <a:rPr dirty="0" err="1"/>
              <a:t>nos</a:t>
            </a:r>
            <a:r>
              <a:rPr dirty="0"/>
              <a:t> actions </a:t>
            </a:r>
            <a:r>
              <a:rPr dirty="0" err="1"/>
              <a:t>est</a:t>
            </a:r>
            <a:r>
              <a:rPr dirty="0"/>
              <a:t> un </a:t>
            </a:r>
            <a:r>
              <a:rPr dirty="0" err="1"/>
              <a:t>soutien</a:t>
            </a:r>
            <a:r>
              <a:rPr dirty="0"/>
              <a:t> pour </a:t>
            </a:r>
            <a:r>
              <a:rPr dirty="0" err="1"/>
              <a:t>nos</a:t>
            </a:r>
            <a:r>
              <a:rPr dirty="0"/>
              <a:t> </a:t>
            </a:r>
            <a:r>
              <a:rPr dirty="0" err="1"/>
              <a:t>membres</a:t>
            </a:r>
            <a:endParaRPr dirty="0">
              <a:latin typeface="Arial"/>
              <a:ea typeface="Arial"/>
              <a:cs typeface="Arial"/>
              <a:sym typeface="Arial"/>
            </a:endParaRPr>
          </a:p>
          <a:p>
            <a:pPr marL="914400" lvl="1" indent="-457200" algn="just">
              <a:spcBef>
                <a:spcPts val="400"/>
              </a:spcBef>
              <a:buSzPct val="100000"/>
              <a:buFont typeface="Arial"/>
              <a:buChar char="•"/>
              <a:defRPr sz="2400">
                <a:solidFill>
                  <a:srgbClr val="FFFFFF"/>
                </a:solidFill>
                <a:latin typeface="Arial Narrow"/>
                <a:ea typeface="Arial Narrow"/>
                <a:cs typeface="Arial Narrow"/>
                <a:sym typeface="Arial Narrow"/>
              </a:defRPr>
            </a:pPr>
            <a:r>
              <a:rPr dirty="0"/>
              <a:t>Donner </a:t>
            </a:r>
            <a:r>
              <a:rPr dirty="0" err="1"/>
              <a:t>une</a:t>
            </a:r>
            <a:r>
              <a:rPr dirty="0"/>
              <a:t> image positive du Rotary, </a:t>
            </a:r>
            <a:r>
              <a:rPr dirty="0" err="1"/>
              <a:t>offrir</a:t>
            </a:r>
            <a:r>
              <a:rPr dirty="0"/>
              <a:t> un </a:t>
            </a:r>
            <a:r>
              <a:rPr dirty="0" err="1"/>
              <a:t>moyen</a:t>
            </a:r>
            <a:r>
              <a:rPr dirty="0"/>
              <a:t> de </a:t>
            </a:r>
            <a:r>
              <a:rPr dirty="0" err="1"/>
              <a:t>communiquer</a:t>
            </a:r>
            <a:r>
              <a:rPr dirty="0"/>
              <a:t> </a:t>
            </a:r>
            <a:endParaRPr dirty="0">
              <a:latin typeface="Arial"/>
              <a:ea typeface="Arial"/>
              <a:cs typeface="Arial"/>
              <a:sym typeface="Arial"/>
            </a:endParaRPr>
          </a:p>
          <a:p>
            <a:pPr marL="914400" lvl="1" indent="-457200" algn="just">
              <a:spcBef>
                <a:spcPts val="400"/>
              </a:spcBef>
              <a:buSzPct val="100000"/>
              <a:buFont typeface="Arial"/>
              <a:buChar char="•"/>
              <a:defRPr sz="2400">
                <a:solidFill>
                  <a:srgbClr val="FFFFFF"/>
                </a:solidFill>
                <a:latin typeface="Arial Narrow"/>
                <a:ea typeface="Arial Narrow"/>
                <a:cs typeface="Arial Narrow"/>
                <a:sym typeface="Arial Narrow"/>
              </a:defRPr>
            </a:pPr>
            <a:r>
              <a:rPr dirty="0" err="1"/>
              <a:t>Investir</a:t>
            </a:r>
            <a:r>
              <a:rPr dirty="0"/>
              <a:t> </a:t>
            </a:r>
            <a:r>
              <a:rPr dirty="0" err="1"/>
              <a:t>dans</a:t>
            </a:r>
            <a:r>
              <a:rPr dirty="0"/>
              <a:t> la </a:t>
            </a:r>
            <a:r>
              <a:rPr dirty="0" err="1"/>
              <a:t>jeunesse</a:t>
            </a:r>
            <a:r>
              <a:rPr dirty="0"/>
              <a:t> </a:t>
            </a:r>
            <a:r>
              <a:rPr dirty="0" err="1"/>
              <a:t>c’est</a:t>
            </a:r>
            <a:r>
              <a:rPr dirty="0"/>
              <a:t> </a:t>
            </a:r>
            <a:r>
              <a:rPr dirty="0" err="1"/>
              <a:t>œuvrer</a:t>
            </a:r>
            <a:r>
              <a:rPr dirty="0"/>
              <a:t> pour la </a:t>
            </a:r>
            <a:r>
              <a:rPr dirty="0" err="1"/>
              <a:t>paix</a:t>
            </a:r>
            <a:r>
              <a:rPr dirty="0"/>
              <a:t> et le rapprochement des </a:t>
            </a:r>
            <a:r>
              <a:rPr dirty="0" err="1"/>
              <a:t>peuples</a:t>
            </a:r>
            <a:r>
              <a:rPr dirty="0"/>
              <a:t> </a:t>
            </a:r>
          </a:p>
        </p:txBody>
      </p:sp>
      <p:pic>
        <p:nvPicPr>
          <p:cNvPr id="187" name="Picture 6" descr="Picture 6"/>
          <p:cNvPicPr>
            <a:picLocks noChangeAspect="1"/>
          </p:cNvPicPr>
          <p:nvPr/>
        </p:nvPicPr>
        <p:blipFill>
          <a:blip r:embed="rId2" cstate="print"/>
          <a:stretch>
            <a:fillRect/>
          </a:stretch>
        </p:blipFill>
        <p:spPr>
          <a:xfrm>
            <a:off x="7196138" y="127000"/>
            <a:ext cx="1825626" cy="468313"/>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ZoneTexte 2"/>
          <p:cNvSpPr txBox="1"/>
          <p:nvPr/>
        </p:nvSpPr>
        <p:spPr>
          <a:xfrm>
            <a:off x="190182" y="912812"/>
            <a:ext cx="8712836" cy="42319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20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sz="4000" dirty="0">
                <a:latin typeface="Arial Narrow" pitchFamily="34" charset="0"/>
              </a:rPr>
              <a:t>La Commission Student Exchange</a:t>
            </a:r>
            <a:endParaRPr sz="4000" dirty="0">
              <a:latin typeface="Arial Narrow" pitchFamily="34" charset="0"/>
              <a:ea typeface="Arial"/>
              <a:cs typeface="Arial"/>
              <a:sym typeface="Arial"/>
            </a:endParaRPr>
          </a:p>
          <a:p>
            <a:pPr lvl="1" algn="ctr">
              <a:lnSpc>
                <a:spcPct val="150000"/>
              </a:lnSpc>
              <a:defRPr sz="2000" b="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MOYENS et L’EVALUATION ANNUELLE :</a:t>
            </a:r>
            <a:endParaRPr dirty="0">
              <a:solidFill>
                <a:srgbClr val="373737"/>
              </a:solidFill>
            </a:endParaRPr>
          </a:p>
          <a:p>
            <a:pPr lvl="1">
              <a:defRPr sz="2000" b="1">
                <a:solidFill>
                  <a:srgbClr val="373737"/>
                </a:solidFill>
                <a:latin typeface="Arial Narrow"/>
                <a:ea typeface="Arial Narrow"/>
                <a:cs typeface="Arial Narrow"/>
                <a:sym typeface="Arial Narrow"/>
              </a:defRPr>
            </a:pPr>
            <a:r>
              <a:rPr dirty="0"/>
              <a:t>  </a:t>
            </a:r>
            <a:endParaRPr sz="2400" dirty="0"/>
          </a:p>
          <a:p>
            <a:pPr marL="914400" lvl="1" indent="-457200">
              <a:buSzPct val="100000"/>
              <a:buChar char="✓"/>
              <a:defRPr sz="2400" b="1">
                <a:solidFill>
                  <a:srgbClr val="FFFFFF"/>
                </a:solidFill>
                <a:latin typeface="Arial Narrow"/>
                <a:ea typeface="Arial Narrow"/>
                <a:cs typeface="Arial Narrow"/>
                <a:sym typeface="Arial Narrow"/>
              </a:defRPr>
            </a:pPr>
            <a:r>
              <a:rPr dirty="0" err="1">
                <a:solidFill>
                  <a:srgbClr val="FFC000"/>
                </a:solidFill>
              </a:rPr>
              <a:t>Garder</a:t>
            </a:r>
            <a:r>
              <a:rPr dirty="0">
                <a:solidFill>
                  <a:srgbClr val="FFC000"/>
                </a:solidFill>
              </a:rPr>
              <a:t> le contact et </a:t>
            </a:r>
            <a:r>
              <a:rPr dirty="0" err="1">
                <a:solidFill>
                  <a:srgbClr val="FFC000"/>
                </a:solidFill>
              </a:rPr>
              <a:t>recruter</a:t>
            </a:r>
            <a:r>
              <a:rPr dirty="0">
                <a:solidFill>
                  <a:srgbClr val="FFC000"/>
                </a:solidFill>
              </a:rPr>
              <a:t> les </a:t>
            </a:r>
            <a:r>
              <a:rPr dirty="0" err="1">
                <a:solidFill>
                  <a:srgbClr val="FFC000"/>
                </a:solidFill>
              </a:rPr>
              <a:t>anciens</a:t>
            </a:r>
            <a:r>
              <a:rPr dirty="0">
                <a:solidFill>
                  <a:srgbClr val="FFC000"/>
                </a:solidFill>
              </a:rPr>
              <a:t> students : </a:t>
            </a:r>
            <a:r>
              <a:rPr dirty="0" err="1">
                <a:solidFill>
                  <a:srgbClr val="FFC000"/>
                </a:solidFill>
              </a:rPr>
              <a:t>l’équipe</a:t>
            </a:r>
            <a:r>
              <a:rPr dirty="0">
                <a:solidFill>
                  <a:srgbClr val="FFC000"/>
                </a:solidFill>
              </a:rPr>
              <a:t> des YEO </a:t>
            </a:r>
            <a:r>
              <a:rPr dirty="0" err="1">
                <a:solidFill>
                  <a:srgbClr val="FFC000"/>
                </a:solidFill>
              </a:rPr>
              <a:t>en</a:t>
            </a:r>
            <a:r>
              <a:rPr dirty="0">
                <a:solidFill>
                  <a:srgbClr val="FFC000"/>
                </a:solidFill>
              </a:rPr>
              <a:t> </a:t>
            </a:r>
            <a:r>
              <a:rPr dirty="0" err="1">
                <a:solidFill>
                  <a:srgbClr val="FFC000"/>
                </a:solidFill>
              </a:rPr>
              <a:t>compte</a:t>
            </a:r>
            <a:r>
              <a:rPr dirty="0">
                <a:solidFill>
                  <a:srgbClr val="FFC000"/>
                </a:solidFill>
              </a:rPr>
              <a:t> </a:t>
            </a:r>
            <a:r>
              <a:rPr dirty="0" err="1">
                <a:solidFill>
                  <a:srgbClr val="FFC000"/>
                </a:solidFill>
              </a:rPr>
              <a:t>plusieurs</a:t>
            </a:r>
            <a:r>
              <a:rPr dirty="0">
                <a:solidFill>
                  <a:srgbClr val="FFC000"/>
                </a:solidFill>
              </a:rPr>
              <a:t> à </a:t>
            </a:r>
            <a:r>
              <a:rPr dirty="0" err="1">
                <a:solidFill>
                  <a:srgbClr val="FFC000"/>
                </a:solidFill>
              </a:rPr>
              <a:t>ce</a:t>
            </a:r>
            <a:r>
              <a:rPr dirty="0">
                <a:solidFill>
                  <a:srgbClr val="FFC000"/>
                </a:solidFill>
              </a:rPr>
              <a:t> jour,</a:t>
            </a:r>
            <a:endParaRPr dirty="0">
              <a:solidFill>
                <a:srgbClr val="FFC000"/>
              </a:solidFill>
              <a:latin typeface="Arial"/>
              <a:ea typeface="Arial"/>
              <a:cs typeface="Arial"/>
              <a:sym typeface="Arial"/>
            </a:endParaRPr>
          </a:p>
          <a:p>
            <a:pPr marL="914400" lvl="1" indent="-457200">
              <a:spcBef>
                <a:spcPts val="600"/>
              </a:spcBef>
              <a:buSzPct val="100000"/>
              <a:buFont typeface="Arial"/>
              <a:buChar char="•"/>
              <a:defRPr sz="2400">
                <a:solidFill>
                  <a:srgbClr val="FFFFFF"/>
                </a:solidFill>
                <a:latin typeface="Arial Narrow"/>
                <a:ea typeface="Arial Narrow"/>
                <a:cs typeface="Arial Narrow"/>
                <a:sym typeface="Arial Narrow"/>
              </a:defRPr>
            </a:pPr>
            <a:r>
              <a:rPr dirty="0" err="1"/>
              <a:t>Motiver</a:t>
            </a:r>
            <a:r>
              <a:rPr dirty="0"/>
              <a:t> les clubs à </a:t>
            </a:r>
            <a:r>
              <a:rPr dirty="0" err="1"/>
              <a:t>garder</a:t>
            </a:r>
            <a:r>
              <a:rPr dirty="0"/>
              <a:t> le contact avec les </a:t>
            </a:r>
            <a:r>
              <a:rPr dirty="0" err="1"/>
              <a:t>anciens</a:t>
            </a:r>
            <a:r>
              <a:rPr dirty="0"/>
              <a:t> students</a:t>
            </a:r>
            <a:endParaRPr dirty="0">
              <a:latin typeface="Arial"/>
              <a:ea typeface="Arial"/>
              <a:cs typeface="Arial"/>
              <a:sym typeface="Arial"/>
            </a:endParaRPr>
          </a:p>
          <a:p>
            <a:pPr marL="914400" lvl="1" indent="-457200">
              <a:spcBef>
                <a:spcPts val="600"/>
              </a:spcBef>
              <a:buSzPct val="100000"/>
              <a:buFont typeface="Arial"/>
              <a:buChar char="•"/>
              <a:defRPr sz="2400">
                <a:solidFill>
                  <a:srgbClr val="FFFFFF"/>
                </a:solidFill>
                <a:latin typeface="Arial Narrow"/>
                <a:ea typeface="Arial Narrow"/>
                <a:cs typeface="Arial Narrow"/>
                <a:sym typeface="Arial Narrow"/>
              </a:defRPr>
            </a:pPr>
            <a:r>
              <a:rPr dirty="0"/>
              <a:t>Les inviter </a:t>
            </a:r>
            <a:r>
              <a:rPr dirty="0" err="1"/>
              <a:t>régulièrement</a:t>
            </a:r>
            <a:r>
              <a:rPr dirty="0"/>
              <a:t> au club</a:t>
            </a:r>
            <a:endParaRPr dirty="0">
              <a:latin typeface="Arial"/>
              <a:ea typeface="Arial"/>
              <a:cs typeface="Arial"/>
              <a:sym typeface="Arial"/>
            </a:endParaRPr>
          </a:p>
          <a:p>
            <a:pPr marL="914400" lvl="1" indent="-457200">
              <a:spcBef>
                <a:spcPts val="600"/>
              </a:spcBef>
              <a:buSzPct val="100000"/>
              <a:buFont typeface="Arial"/>
              <a:buChar char="•"/>
              <a:defRPr sz="2400">
                <a:solidFill>
                  <a:srgbClr val="FFFFFF"/>
                </a:solidFill>
                <a:latin typeface="Arial Narrow"/>
                <a:ea typeface="Arial Narrow"/>
                <a:cs typeface="Arial Narrow"/>
                <a:sym typeface="Arial Narrow"/>
              </a:defRPr>
            </a:pPr>
            <a:r>
              <a:rPr dirty="0" err="1"/>
              <a:t>Recruter</a:t>
            </a:r>
            <a:r>
              <a:rPr dirty="0"/>
              <a:t> </a:t>
            </a:r>
            <a:r>
              <a:rPr dirty="0" err="1"/>
              <a:t>ces</a:t>
            </a:r>
            <a:r>
              <a:rPr dirty="0"/>
              <a:t> </a:t>
            </a:r>
            <a:r>
              <a:rPr dirty="0" err="1"/>
              <a:t>bénéficiaires</a:t>
            </a:r>
            <a:r>
              <a:rPr dirty="0"/>
              <a:t> car </a:t>
            </a:r>
            <a:r>
              <a:rPr dirty="0" err="1"/>
              <a:t>ils</a:t>
            </a:r>
            <a:r>
              <a:rPr dirty="0"/>
              <a:t> se </a:t>
            </a:r>
            <a:r>
              <a:rPr dirty="0" err="1"/>
              <a:t>sentent</a:t>
            </a:r>
            <a:r>
              <a:rPr dirty="0"/>
              <a:t> </a:t>
            </a:r>
            <a:r>
              <a:rPr dirty="0" err="1"/>
              <a:t>redevables</a:t>
            </a:r>
            <a:r>
              <a:rPr dirty="0"/>
              <a:t> pour </a:t>
            </a:r>
            <a:r>
              <a:rPr dirty="0" err="1"/>
              <a:t>avoir</a:t>
            </a:r>
            <a:r>
              <a:rPr dirty="0"/>
              <a:t> </a:t>
            </a:r>
            <a:r>
              <a:rPr dirty="0" err="1"/>
              <a:t>vécu</a:t>
            </a:r>
            <a:r>
              <a:rPr dirty="0"/>
              <a:t> la plus belle </a:t>
            </a:r>
            <a:r>
              <a:rPr dirty="0" err="1"/>
              <a:t>année</a:t>
            </a:r>
            <a:r>
              <a:rPr dirty="0"/>
              <a:t> de </a:t>
            </a:r>
            <a:r>
              <a:rPr dirty="0" err="1"/>
              <a:t>leur</a:t>
            </a:r>
            <a:r>
              <a:rPr dirty="0"/>
              <a:t> vie</a:t>
            </a:r>
            <a:endParaRPr dirty="0">
              <a:latin typeface="Arial"/>
              <a:ea typeface="Arial"/>
              <a:cs typeface="Arial"/>
              <a:sym typeface="Arial"/>
            </a:endParaRPr>
          </a:p>
        </p:txBody>
      </p:sp>
      <p:pic>
        <p:nvPicPr>
          <p:cNvPr id="190" name="Picture 6" descr="Picture 6"/>
          <p:cNvPicPr>
            <a:picLocks noChangeAspect="1"/>
          </p:cNvPicPr>
          <p:nvPr/>
        </p:nvPicPr>
        <p:blipFill>
          <a:blip r:embed="rId2" cstate="print"/>
          <a:stretch>
            <a:fillRect/>
          </a:stretch>
        </p:blipFill>
        <p:spPr>
          <a:xfrm>
            <a:off x="6189662" y="144462"/>
            <a:ext cx="2835276" cy="727076"/>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92696"/>
            <a:ext cx="7886700" cy="1325563"/>
          </a:xfrm>
        </p:spPr>
        <p:txBody>
          <a:bodyPr/>
          <a:lstStyle/>
          <a:p>
            <a:r>
              <a:rPr lang="fr-FR" sz="3600" b="1" dirty="0">
                <a:solidFill>
                  <a:srgbClr val="C00000"/>
                </a:solidFill>
                <a:effectLst>
                  <a:outerShdw blurRad="38100" dist="38100" dir="2700000" algn="tl">
                    <a:srgbClr val="000000">
                      <a:alpha val="43137"/>
                    </a:srgbClr>
                  </a:outerShdw>
                </a:effectLst>
                <a:latin typeface="Arial Narrow" panose="020B0606020202030204" pitchFamily="34" charset="0"/>
                <a:cs typeface="Arial" charset="0"/>
              </a:rPr>
              <a:t>  Présidente Commission Environnement</a:t>
            </a:r>
            <a:br>
              <a:rPr lang="fr-FR" sz="3600" b="1" dirty="0">
                <a:solidFill>
                  <a:srgbClr val="C00000"/>
                </a:solidFill>
                <a:effectLst>
                  <a:outerShdw blurRad="38100" dist="38100" dir="2700000" algn="tl">
                    <a:srgbClr val="000000">
                      <a:alpha val="43137"/>
                    </a:srgbClr>
                  </a:outerShdw>
                </a:effectLst>
                <a:latin typeface="Arial Narrow" panose="020B0606020202030204" pitchFamily="34" charset="0"/>
                <a:cs typeface="Arial" charset="0"/>
              </a:rPr>
            </a:br>
            <a:r>
              <a:rPr lang="fr-FR" sz="3600" b="1" dirty="0">
                <a:solidFill>
                  <a:srgbClr val="C00000"/>
                </a:solidFill>
                <a:effectLst>
                  <a:outerShdw blurRad="38100" dist="38100" dir="2700000" algn="tl">
                    <a:srgbClr val="000000">
                      <a:alpha val="43137"/>
                    </a:srgbClr>
                  </a:outerShdw>
                </a:effectLst>
                <a:latin typeface="Arial Narrow" panose="020B0606020202030204" pitchFamily="34" charset="0"/>
                <a:cs typeface="Arial" charset="0"/>
              </a:rPr>
              <a:t>                  </a:t>
            </a:r>
            <a:r>
              <a:rPr lang="fr-FR" sz="3600" b="1" dirty="0">
                <a:solidFill>
                  <a:srgbClr val="00B050"/>
                </a:solidFill>
                <a:effectLst>
                  <a:outerShdw blurRad="38100" dist="38100" dir="2700000" algn="tl">
                    <a:srgbClr val="000000">
                      <a:alpha val="43137"/>
                    </a:srgbClr>
                  </a:outerShdw>
                </a:effectLst>
                <a:latin typeface="Arial Narrow" panose="020B0606020202030204" pitchFamily="34" charset="0"/>
                <a:cs typeface="Arial" charset="0"/>
              </a:rPr>
              <a:t>Sandrine FAUCON </a:t>
            </a:r>
            <a:endParaRPr lang="fr-FR" sz="3600" dirty="0">
              <a:solidFill>
                <a:srgbClr val="00B050"/>
              </a:solidFill>
            </a:endParaRPr>
          </a:p>
        </p:txBody>
      </p:sp>
      <p:pic>
        <p:nvPicPr>
          <p:cNvPr id="5" name="Espace réservé du contenu 4" descr="613232fad9555.jpg"/>
          <p:cNvPicPr>
            <a:picLocks noGrp="1" noChangeAspect="1"/>
          </p:cNvPicPr>
          <p:nvPr>
            <p:ph idx="1"/>
          </p:nvPr>
        </p:nvPicPr>
        <p:blipFill>
          <a:blip r:embed="rId2" cstate="print"/>
          <a:stretch>
            <a:fillRect/>
          </a:stretch>
        </p:blipFill>
        <p:spPr>
          <a:xfrm>
            <a:off x="2771800" y="1916832"/>
            <a:ext cx="2857500" cy="3810000"/>
          </a:xfrm>
        </p:spPr>
      </p:pic>
      <p:sp>
        <p:nvSpPr>
          <p:cNvPr id="4" name="Espace réservé du numéro de diapositive 3"/>
          <p:cNvSpPr>
            <a:spLocks noGrp="1"/>
          </p:cNvSpPr>
          <p:nvPr>
            <p:ph type="sldNum" sz="quarter" idx="12"/>
          </p:nvPr>
        </p:nvSpPr>
        <p:spPr/>
        <p:txBody>
          <a:bodyPr/>
          <a:lstStyle/>
          <a:p>
            <a:fld id="{6334F6E0-9A10-4624-B736-18FE9C672F18}" type="slidenum">
              <a:rPr lang="fr-FR" altLang="fr-FR" smtClean="0"/>
              <a:pPr/>
              <a:t>29</a:t>
            </a:fld>
            <a:endParaRPr lang="fr-FR" altLang="fr-FR"/>
          </a:p>
        </p:txBody>
      </p:sp>
      <p:pic>
        <p:nvPicPr>
          <p:cNvPr id="6" name="Picture 6" descr="Picture 6"/>
          <p:cNvPicPr>
            <a:picLocks noChangeAspect="1"/>
          </p:cNvPicPr>
          <p:nvPr/>
        </p:nvPicPr>
        <p:blipFill>
          <a:blip r:embed="rId3" cstate="print"/>
          <a:stretch>
            <a:fillRect/>
          </a:stretch>
        </p:blipFill>
        <p:spPr>
          <a:xfrm>
            <a:off x="6516216" y="116632"/>
            <a:ext cx="2520280" cy="576064"/>
          </a:xfrm>
          <a:prstGeom prst="rect">
            <a:avLst/>
          </a:prstGeom>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3"/>
          <p:cNvSpPr/>
          <p:nvPr/>
        </p:nvSpPr>
        <p:spPr>
          <a:xfrm>
            <a:off x="251520" y="764704"/>
            <a:ext cx="8784976" cy="4893647"/>
          </a:xfrm>
          <a:prstGeom prst="rect">
            <a:avLst/>
          </a:prstGeom>
          <a:ln w="28575">
            <a:solidFill>
              <a:srgbClr val="FF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lvl="1" algn="ctr">
              <a:lnSpc>
                <a:spcPct val="150000"/>
              </a:lnSpc>
              <a:defRPr sz="4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Notre Vision </a:t>
            </a:r>
            <a:endParaRPr dirty="0">
              <a:latin typeface="Arial"/>
              <a:ea typeface="Arial"/>
              <a:cs typeface="Arial"/>
              <a:sym typeface="Arial"/>
            </a:endParaRPr>
          </a:p>
          <a:p>
            <a:pPr marL="457200" lvl="1" indent="0" algn="just">
              <a:lnSpc>
                <a:spcPct val="150000"/>
              </a:lnSpc>
              <a:buSzPct val="100000"/>
              <a:buChar char="❖"/>
              <a:defRPr sz="3200">
                <a:solidFill>
                  <a:schemeClr val="accent2"/>
                </a:solidFill>
                <a:latin typeface="Cambria Math"/>
                <a:ea typeface="Cambria Math"/>
                <a:cs typeface="Cambria Math"/>
                <a:sym typeface="Cambria Math"/>
              </a:defRPr>
            </a:pPr>
            <a:r>
              <a:rPr dirty="0"/>
              <a:t>Ensemble, </a:t>
            </a:r>
            <a:r>
              <a:rPr dirty="0">
                <a:solidFill>
                  <a:srgbClr val="FFFFFF"/>
                </a:solidFill>
              </a:rPr>
              <a:t>nous </a:t>
            </a:r>
            <a:r>
              <a:rPr dirty="0" err="1">
                <a:solidFill>
                  <a:srgbClr val="FFFFFF"/>
                </a:solidFill>
              </a:rPr>
              <a:t>voyons</a:t>
            </a:r>
            <a:r>
              <a:rPr dirty="0">
                <a:solidFill>
                  <a:srgbClr val="FFFFFF"/>
                </a:solidFill>
              </a:rPr>
              <a:t> un monde </a:t>
            </a:r>
            <a:r>
              <a:rPr dirty="0" err="1">
                <a:solidFill>
                  <a:srgbClr val="FFFFFF"/>
                </a:solidFill>
              </a:rPr>
              <a:t>où</a:t>
            </a:r>
            <a:r>
              <a:rPr dirty="0">
                <a:solidFill>
                  <a:srgbClr val="FFFFFF"/>
                </a:solidFill>
              </a:rPr>
              <a:t> </a:t>
            </a:r>
            <a:r>
              <a:rPr dirty="0"/>
              <a:t>les  </a:t>
            </a:r>
            <a:r>
              <a:rPr dirty="0" err="1"/>
              <a:t>professionnels</a:t>
            </a:r>
            <a:r>
              <a:rPr dirty="0"/>
              <a:t> </a:t>
            </a:r>
            <a:r>
              <a:rPr dirty="0" err="1"/>
              <a:t>humanistes</a:t>
            </a:r>
            <a:r>
              <a:rPr dirty="0"/>
              <a:t> </a:t>
            </a:r>
            <a:r>
              <a:rPr dirty="0">
                <a:solidFill>
                  <a:srgbClr val="FFFFFF"/>
                </a:solidFill>
              </a:rPr>
              <a:t>se </a:t>
            </a:r>
            <a:r>
              <a:rPr dirty="0" err="1">
                <a:solidFill>
                  <a:srgbClr val="FFFFFF"/>
                </a:solidFill>
              </a:rPr>
              <a:t>rassemblent</a:t>
            </a:r>
            <a:r>
              <a:rPr dirty="0">
                <a:solidFill>
                  <a:srgbClr val="FFFFFF"/>
                </a:solidFill>
              </a:rPr>
              <a:t> </a:t>
            </a:r>
            <a:r>
              <a:rPr dirty="0"/>
              <a:t>et </a:t>
            </a:r>
            <a:r>
              <a:rPr dirty="0" err="1"/>
              <a:t>passent</a:t>
            </a:r>
            <a:r>
              <a:rPr dirty="0"/>
              <a:t> à </a:t>
            </a:r>
            <a:r>
              <a:rPr dirty="0" err="1"/>
              <a:t>l’action</a:t>
            </a:r>
            <a:r>
              <a:rPr dirty="0"/>
              <a:t> </a:t>
            </a:r>
            <a:r>
              <a:rPr dirty="0">
                <a:solidFill>
                  <a:srgbClr val="FFFFFF"/>
                </a:solidFill>
              </a:rPr>
              <a:t>pour </a:t>
            </a:r>
            <a:r>
              <a:rPr dirty="0" err="1">
                <a:solidFill>
                  <a:srgbClr val="FFFFFF"/>
                </a:solidFill>
              </a:rPr>
              <a:t>créer</a:t>
            </a:r>
            <a:r>
              <a:rPr dirty="0">
                <a:solidFill>
                  <a:srgbClr val="FFFFFF"/>
                </a:solidFill>
              </a:rPr>
              <a:t> de </a:t>
            </a:r>
            <a:r>
              <a:rPr dirty="0" err="1">
                <a:solidFill>
                  <a:srgbClr val="FFFFFF"/>
                </a:solidFill>
              </a:rPr>
              <a:t>l’espoir</a:t>
            </a:r>
            <a:r>
              <a:rPr dirty="0">
                <a:solidFill>
                  <a:srgbClr val="FFFFFF"/>
                </a:solidFill>
              </a:rPr>
              <a:t> </a:t>
            </a:r>
            <a:r>
              <a:rPr dirty="0" err="1">
                <a:solidFill>
                  <a:srgbClr val="FFFFFF"/>
                </a:solidFill>
              </a:rPr>
              <a:t>dans</a:t>
            </a:r>
            <a:r>
              <a:rPr dirty="0">
                <a:solidFill>
                  <a:srgbClr val="FFFFFF"/>
                </a:solidFill>
              </a:rPr>
              <a:t> le monde , </a:t>
            </a:r>
            <a:r>
              <a:rPr dirty="0" err="1">
                <a:solidFill>
                  <a:srgbClr val="FFFFFF"/>
                </a:solidFill>
              </a:rPr>
              <a:t>dans</a:t>
            </a:r>
            <a:r>
              <a:rPr dirty="0">
                <a:solidFill>
                  <a:srgbClr val="FFFFFF"/>
                </a:solidFill>
              </a:rPr>
              <a:t> </a:t>
            </a:r>
            <a:r>
              <a:rPr dirty="0" err="1">
                <a:solidFill>
                  <a:srgbClr val="FFFFFF"/>
                </a:solidFill>
              </a:rPr>
              <a:t>nos</a:t>
            </a:r>
            <a:r>
              <a:rPr dirty="0">
                <a:solidFill>
                  <a:srgbClr val="FFFFFF"/>
                </a:solidFill>
              </a:rPr>
              <a:t> </a:t>
            </a:r>
            <a:r>
              <a:rPr dirty="0" err="1">
                <a:solidFill>
                  <a:srgbClr val="FFFFFF"/>
                </a:solidFill>
              </a:rPr>
              <a:t>communautés</a:t>
            </a:r>
            <a:r>
              <a:rPr dirty="0">
                <a:solidFill>
                  <a:srgbClr val="FFFFFF"/>
                </a:solidFill>
              </a:rPr>
              <a:t> et </a:t>
            </a:r>
            <a:r>
              <a:rPr dirty="0" err="1">
                <a:solidFill>
                  <a:srgbClr val="FFFFFF"/>
                </a:solidFill>
              </a:rPr>
              <a:t>autour</a:t>
            </a:r>
            <a:r>
              <a:rPr dirty="0">
                <a:solidFill>
                  <a:srgbClr val="FFFFFF"/>
                </a:solidFill>
              </a:rPr>
              <a:t> </a:t>
            </a:r>
            <a:r>
              <a:rPr dirty="0" err="1">
                <a:solidFill>
                  <a:srgbClr val="FFFFFF"/>
                </a:solidFill>
              </a:rPr>
              <a:t>d’eux</a:t>
            </a:r>
            <a:r>
              <a:rPr dirty="0">
                <a:solidFill>
                  <a:srgbClr val="FFFFFF"/>
                </a:solidFill>
              </a:rPr>
              <a:t>  , </a:t>
            </a:r>
            <a:r>
              <a:rPr dirty="0" err="1">
                <a:solidFill>
                  <a:srgbClr val="FFFFFF"/>
                </a:solidFill>
              </a:rPr>
              <a:t>ce</a:t>
            </a:r>
            <a:r>
              <a:rPr dirty="0">
                <a:solidFill>
                  <a:srgbClr val="FFFFFF"/>
                </a:solidFill>
              </a:rPr>
              <a:t> qui nous  rend  </a:t>
            </a:r>
            <a:r>
              <a:rPr dirty="0" err="1">
                <a:solidFill>
                  <a:srgbClr val="FFFFFF"/>
                </a:solidFill>
              </a:rPr>
              <a:t>fier</a:t>
            </a:r>
            <a:r>
              <a:rPr dirty="0">
                <a:solidFill>
                  <a:srgbClr val="FFFFFF"/>
                </a:solidFill>
              </a:rPr>
              <a:t> d’être</a:t>
            </a:r>
            <a:r>
              <a:rPr sz="3600" dirty="0">
                <a:solidFill>
                  <a:srgbClr val="FFFFFF"/>
                </a:solidFill>
              </a:rPr>
              <a:t> </a:t>
            </a:r>
            <a:r>
              <a:rPr dirty="0" err="1">
                <a:solidFill>
                  <a:srgbClr val="FFFFFF"/>
                </a:solidFill>
              </a:rPr>
              <a:t>Rotarien</a:t>
            </a:r>
            <a:r>
              <a:rPr dirty="0">
                <a:solidFill>
                  <a:srgbClr val="FFFFFF"/>
                </a:solidFill>
              </a:rPr>
              <a:t>.</a:t>
            </a:r>
          </a:p>
        </p:txBody>
      </p:sp>
      <p:sp>
        <p:nvSpPr>
          <p:cNvPr id="104" name="Espace réservé du numéro de diapositive 1"/>
          <p:cNvSpPr txBox="1">
            <a:spLocks noGrp="1"/>
          </p:cNvSpPr>
          <p:nvPr>
            <p:ph type="sldNum" sz="quarter" idx="2"/>
          </p:nvPr>
        </p:nvSpPr>
        <p:spPr>
          <a:xfrm>
            <a:off x="833396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a:t>
            </a:fld>
            <a:endParaRPr/>
          </a:p>
        </p:txBody>
      </p:sp>
      <p:pic>
        <p:nvPicPr>
          <p:cNvPr id="105" name="Picture 6" descr="Picture 6"/>
          <p:cNvPicPr>
            <a:picLocks noChangeAspect="1"/>
          </p:cNvPicPr>
          <p:nvPr/>
        </p:nvPicPr>
        <p:blipFill>
          <a:blip r:embed="rId2" cstate="print"/>
          <a:stretch>
            <a:fillRect/>
          </a:stretch>
        </p:blipFill>
        <p:spPr>
          <a:xfrm>
            <a:off x="6588224" y="0"/>
            <a:ext cx="2404817" cy="648072"/>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0" y="642938"/>
            <a:ext cx="8839200" cy="11782425"/>
          </a:xfrm>
          <a:prstGeom prst="rect">
            <a:avLst/>
          </a:prstGeom>
        </p:spPr>
        <p:txBody>
          <a:bodyPr>
            <a:spAutoFit/>
          </a:bodyPr>
          <a:lstStyle/>
          <a:p>
            <a:pPr lvl="1" algn="ctr" eaLnBrk="1" fontAlgn="auto" hangingPunct="1">
              <a:lnSpc>
                <a:spcPct val="150000"/>
              </a:lnSpc>
              <a:spcBef>
                <a:spcPts val="0"/>
              </a:spcBef>
              <a:spcAft>
                <a:spcPts val="0"/>
              </a:spcAft>
              <a:defRPr/>
            </a:pPr>
            <a:r>
              <a:rPr lang="fr-FR" sz="4000" b="1" dirty="0">
                <a:solidFill>
                  <a:srgbClr val="C00000"/>
                </a:solidFill>
                <a:effectLst>
                  <a:outerShdw blurRad="38100" dist="38100" dir="2700000" algn="tl">
                    <a:srgbClr val="000000">
                      <a:alpha val="43137"/>
                    </a:srgbClr>
                  </a:outerShdw>
                </a:effectLst>
                <a:latin typeface="Arial Narrow" panose="020B0606020202030204" pitchFamily="34" charset="0"/>
                <a:cs typeface="+mn-cs"/>
              </a:rPr>
              <a:t>La Commission Environnement</a:t>
            </a:r>
          </a:p>
          <a:p>
            <a:pPr lvl="1" algn="ctr" eaLnBrk="1" fontAlgn="auto" hangingPunct="1">
              <a:lnSpc>
                <a:spcPct val="150000"/>
              </a:lnSpc>
              <a:spcBef>
                <a:spcPts val="0"/>
              </a:spcBef>
              <a:spcAft>
                <a:spcPts val="0"/>
              </a:spcAft>
              <a:defRPr/>
            </a:pPr>
            <a:r>
              <a:rPr lang="fr-FR" sz="2800" b="1" i="1" dirty="0">
                <a:solidFill>
                  <a:srgbClr val="00B050"/>
                </a:solidFill>
                <a:effectLst>
                  <a:outerShdw blurRad="38100" dist="38100" dir="2700000" algn="tl">
                    <a:srgbClr val="000000">
                      <a:alpha val="43137"/>
                    </a:srgbClr>
                  </a:outerShdw>
                </a:effectLst>
                <a:latin typeface="Arial Narrow" panose="020B0606020202030204" pitchFamily="34" charset="0"/>
                <a:cs typeface="+mn-cs"/>
              </a:rPr>
              <a:t>LES OBJECTIFS :</a:t>
            </a:r>
            <a:endParaRPr lang="fr-FR" sz="2400" b="1" i="1" dirty="0">
              <a:solidFill>
                <a:srgbClr val="C00000"/>
              </a:solidFill>
              <a:latin typeface="Arial Narrow" panose="020B0606020202030204" pitchFamily="34" charset="0"/>
              <a:cs typeface="+mn-cs"/>
            </a:endParaRPr>
          </a:p>
          <a:p>
            <a:pPr marL="800100" lvl="1" indent="-342900" algn="just" eaLnBrk="1" fontAlgn="auto" hangingPunct="1">
              <a:lnSpc>
                <a:spcPct val="130000"/>
              </a:lnSpc>
              <a:spcBef>
                <a:spcPts val="0"/>
              </a:spcBef>
              <a:spcAft>
                <a:spcPts val="0"/>
              </a:spcAft>
              <a:buFont typeface="Wingdings" panose="05000000000000000000" pitchFamily="2" charset="2"/>
              <a:buChar char="q"/>
              <a:defRPr/>
            </a:pPr>
            <a:r>
              <a:rPr lang="fr-FR" sz="2400" b="1" dirty="0">
                <a:solidFill>
                  <a:srgbClr val="FFC000"/>
                </a:solidFill>
                <a:latin typeface="Arial Narrow" panose="020B0606020202030204" pitchFamily="34" charset="0"/>
                <a:cs typeface="+mn-cs"/>
              </a:rPr>
              <a:t>Travailler en concertation avec les clubs </a:t>
            </a:r>
            <a:r>
              <a:rPr lang="fr-FR" sz="2400" b="1" dirty="0">
                <a:solidFill>
                  <a:schemeClr val="bg1"/>
                </a:solidFill>
                <a:latin typeface="Arial Narrow" panose="020B0606020202030204" pitchFamily="34" charset="0"/>
                <a:cs typeface="+mn-cs"/>
              </a:rPr>
              <a:t>: recueillir leurs besoins et envie d’actions </a:t>
            </a:r>
            <a:r>
              <a:rPr lang="fr-FR" sz="2400" b="1" dirty="0">
                <a:solidFill>
                  <a:srgbClr val="FF0000"/>
                </a:solidFill>
                <a:latin typeface="Arial Narrow" panose="020B0606020202030204" pitchFamily="34" charset="0"/>
                <a:cs typeface="+mn-cs"/>
              </a:rPr>
              <a:t>(courrier de propositions en amont)</a:t>
            </a:r>
          </a:p>
          <a:p>
            <a:pPr marL="800100" lvl="1" indent="-342900" algn="just" eaLnBrk="1" fontAlgn="auto" hangingPunct="1">
              <a:lnSpc>
                <a:spcPct val="130000"/>
              </a:lnSpc>
              <a:spcBef>
                <a:spcPts val="0"/>
              </a:spcBef>
              <a:spcAft>
                <a:spcPts val="0"/>
              </a:spcAft>
              <a:buFont typeface="Wingdings" panose="05000000000000000000" pitchFamily="2" charset="2"/>
              <a:buChar char="q"/>
              <a:defRPr/>
            </a:pPr>
            <a:r>
              <a:rPr lang="fr-FR" sz="2400" b="1" dirty="0">
                <a:solidFill>
                  <a:srgbClr val="FFC000"/>
                </a:solidFill>
                <a:latin typeface="Arial Narrow" panose="020B0606020202030204" pitchFamily="34" charset="0"/>
                <a:cs typeface="+mn-cs"/>
              </a:rPr>
              <a:t>Aller chercher un effet de levier sur la protection de la biodiversité </a:t>
            </a:r>
            <a:r>
              <a:rPr lang="fr-FR" sz="2400" b="1" dirty="0">
                <a:solidFill>
                  <a:schemeClr val="bg1"/>
                </a:solidFill>
                <a:latin typeface="Arial Narrow" panose="020B0606020202030204" pitchFamily="34" charset="0"/>
                <a:cs typeface="+mn-cs"/>
              </a:rPr>
              <a:t>avec une action commune à l’échelle du district</a:t>
            </a:r>
          </a:p>
          <a:p>
            <a:pPr marL="1257300" lvl="2" indent="-342900" algn="just" eaLnBrk="1" fontAlgn="auto" hangingPunct="1">
              <a:lnSpc>
                <a:spcPct val="130000"/>
              </a:lnSpc>
              <a:spcBef>
                <a:spcPts val="0"/>
              </a:spcBef>
              <a:spcAft>
                <a:spcPts val="0"/>
              </a:spcAft>
              <a:buFont typeface="Wingdings" panose="05000000000000000000" pitchFamily="2" charset="2"/>
              <a:buChar char="Ø"/>
              <a:defRPr/>
            </a:pPr>
            <a:r>
              <a:rPr lang="fr-FR" sz="2400" b="1" dirty="0">
                <a:solidFill>
                  <a:schemeClr val="bg1"/>
                </a:solidFill>
                <a:latin typeface="Arial Narrow" panose="020B0606020202030204" pitchFamily="34" charset="0"/>
                <a:cs typeface="+mn-cs"/>
              </a:rPr>
              <a:t> poursuivre </a:t>
            </a:r>
            <a:r>
              <a:rPr lang="fr-FR" sz="2400" b="1" dirty="0">
                <a:solidFill>
                  <a:srgbClr val="C00000"/>
                </a:solidFill>
                <a:latin typeface="Arial Narrow" panose="020B0606020202030204" pitchFamily="34" charset="0"/>
                <a:cs typeface="+mn-cs"/>
              </a:rPr>
              <a:t>l’action Rosiers </a:t>
            </a:r>
            <a:r>
              <a:rPr lang="fr-FR" sz="2400" b="1" dirty="0">
                <a:solidFill>
                  <a:schemeClr val="bg1"/>
                </a:solidFill>
                <a:latin typeface="Arial Narrow" panose="020B0606020202030204" pitchFamily="34" charset="0"/>
                <a:cs typeface="+mn-cs"/>
              </a:rPr>
              <a:t>(achat local, une seule espèce)</a:t>
            </a:r>
          </a:p>
          <a:p>
            <a:pPr marL="1257300" lvl="2" indent="-342900" algn="just" eaLnBrk="1" fontAlgn="auto" hangingPunct="1">
              <a:lnSpc>
                <a:spcPct val="130000"/>
              </a:lnSpc>
              <a:spcBef>
                <a:spcPts val="0"/>
              </a:spcBef>
              <a:spcAft>
                <a:spcPts val="0"/>
              </a:spcAft>
              <a:buFont typeface="Wingdings" panose="05000000000000000000" pitchFamily="2" charset="2"/>
              <a:buChar char="Ø"/>
              <a:defRPr/>
            </a:pPr>
            <a:r>
              <a:rPr lang="fr-FR" sz="2400" b="1" dirty="0">
                <a:solidFill>
                  <a:schemeClr val="bg1"/>
                </a:solidFill>
                <a:latin typeface="Arial Narrow" panose="020B0606020202030204" pitchFamily="34" charset="0"/>
                <a:cs typeface="+mn-cs"/>
              </a:rPr>
              <a:t>avec une nouvelle proposition d’équipements (nichoirs)</a:t>
            </a:r>
          </a:p>
          <a:p>
            <a:pPr marL="800100" lvl="1" indent="-342900" algn="just" eaLnBrk="1" fontAlgn="auto" hangingPunct="1">
              <a:lnSpc>
                <a:spcPct val="130000"/>
              </a:lnSpc>
              <a:spcBef>
                <a:spcPts val="0"/>
              </a:spcBef>
              <a:spcAft>
                <a:spcPts val="0"/>
              </a:spcAft>
              <a:buFont typeface="Wingdings" panose="05000000000000000000" pitchFamily="2" charset="2"/>
              <a:buChar char="q"/>
              <a:defRPr/>
            </a:pPr>
            <a:r>
              <a:rPr lang="fr-FR" sz="2400" b="1" dirty="0">
                <a:solidFill>
                  <a:srgbClr val="FFC000"/>
                </a:solidFill>
                <a:latin typeface="Arial Narrow" panose="020B0606020202030204" pitchFamily="34" charset="0"/>
                <a:cs typeface="+mn-cs"/>
              </a:rPr>
              <a:t>Valoriser les actions Environnement des Clubs</a:t>
            </a:r>
          </a:p>
          <a:p>
            <a:pPr marL="1257300" lvl="2" indent="-342900" algn="just" eaLnBrk="1" fontAlgn="auto" hangingPunct="1">
              <a:lnSpc>
                <a:spcPct val="130000"/>
              </a:lnSpc>
              <a:spcBef>
                <a:spcPts val="0"/>
              </a:spcBef>
              <a:spcAft>
                <a:spcPts val="0"/>
              </a:spcAft>
              <a:buFont typeface="Wingdings" panose="05000000000000000000" pitchFamily="2" charset="2"/>
              <a:buChar char="Ø"/>
              <a:defRPr/>
            </a:pPr>
            <a:r>
              <a:rPr lang="fr-FR" sz="2400" b="1" dirty="0">
                <a:solidFill>
                  <a:schemeClr val="bg1"/>
                </a:solidFill>
                <a:latin typeface="Arial Narrow" panose="020B0606020202030204" pitchFamily="34" charset="0"/>
                <a:cs typeface="+mn-cs"/>
              </a:rPr>
              <a:t>Partager le actions Environnement des clubs </a:t>
            </a:r>
          </a:p>
          <a:p>
            <a:pPr marL="1257300" lvl="2" indent="-342900" algn="just" eaLnBrk="1" fontAlgn="auto" hangingPunct="1">
              <a:lnSpc>
                <a:spcPct val="130000"/>
              </a:lnSpc>
              <a:spcBef>
                <a:spcPts val="0"/>
              </a:spcBef>
              <a:spcAft>
                <a:spcPts val="0"/>
              </a:spcAft>
              <a:buFont typeface="Wingdings" panose="05000000000000000000" pitchFamily="2" charset="2"/>
              <a:buChar char="Ø"/>
              <a:defRPr/>
            </a:pPr>
            <a:r>
              <a:rPr lang="fr-FR" sz="2400" b="1" dirty="0">
                <a:solidFill>
                  <a:schemeClr val="bg1"/>
                </a:solidFill>
                <a:latin typeface="Arial Narrow" panose="020B0606020202030204" pitchFamily="34" charset="0"/>
                <a:cs typeface="+mn-cs"/>
              </a:rPr>
              <a:t>Remettre un </a:t>
            </a:r>
            <a:r>
              <a:rPr lang="fr-FR" sz="2400" b="1" dirty="0">
                <a:solidFill>
                  <a:srgbClr val="FF0000"/>
                </a:solidFill>
                <a:latin typeface="Arial Narrow" panose="020B0606020202030204" pitchFamily="34" charset="0"/>
                <a:cs typeface="+mn-cs"/>
              </a:rPr>
              <a:t>prix Environnement</a:t>
            </a:r>
            <a:r>
              <a:rPr lang="fr-FR" sz="2400" b="1" dirty="0">
                <a:latin typeface="Arial Narrow" panose="020B0606020202030204" pitchFamily="34" charset="0"/>
                <a:cs typeface="+mn-cs"/>
              </a:rPr>
              <a:t> </a:t>
            </a:r>
          </a:p>
          <a:p>
            <a:pPr lvl="1" algn="just" eaLnBrk="1" fontAlgn="auto" hangingPunct="1">
              <a:lnSpc>
                <a:spcPct val="130000"/>
              </a:lnSpc>
              <a:spcBef>
                <a:spcPts val="0"/>
              </a:spcBef>
              <a:spcAft>
                <a:spcPts val="0"/>
              </a:spcAft>
              <a:defRPr/>
            </a:pPr>
            <a:endParaRPr lang="fr-FR" sz="2400" b="1" dirty="0">
              <a:latin typeface="Arial Narrow" panose="020B0606020202030204" pitchFamily="34" charset="0"/>
              <a:cs typeface="+mn-cs"/>
            </a:endParaRPr>
          </a:p>
          <a:p>
            <a:pPr lvl="1" algn="ctr" eaLnBrk="1" fontAlgn="auto" hangingPunct="1">
              <a:lnSpc>
                <a:spcPct val="130000"/>
              </a:lnSpc>
              <a:spcBef>
                <a:spcPts val="0"/>
              </a:spcBef>
              <a:spcAft>
                <a:spcPts val="0"/>
              </a:spcAft>
              <a:defRPr/>
            </a:pPr>
            <a:endParaRPr lang="fr-FR" sz="2400" b="1" i="1" dirty="0">
              <a:latin typeface="Arial Narrow" panose="020B0606020202030204" pitchFamily="34" charset="0"/>
              <a:cs typeface="+mn-cs"/>
            </a:endParaRPr>
          </a:p>
          <a:p>
            <a:pPr lvl="1" algn="ctr" eaLnBrk="1" fontAlgn="auto" hangingPunct="1">
              <a:lnSpc>
                <a:spcPct val="130000"/>
              </a:lnSpc>
              <a:spcBef>
                <a:spcPts val="0"/>
              </a:spcBef>
              <a:spcAft>
                <a:spcPts val="0"/>
              </a:spcAft>
              <a:defRPr/>
            </a:pPr>
            <a:endParaRPr lang="fr-FR" sz="2400" b="1" i="1" dirty="0">
              <a:latin typeface="Arial Narrow" panose="020B0606020202030204" pitchFamily="34" charset="0"/>
              <a:cs typeface="+mn-cs"/>
            </a:endParaRPr>
          </a:p>
          <a:p>
            <a:pPr lvl="1" algn="ctr" eaLnBrk="1" fontAlgn="auto" hangingPunct="1">
              <a:lnSpc>
                <a:spcPct val="130000"/>
              </a:lnSpc>
              <a:spcBef>
                <a:spcPts val="0"/>
              </a:spcBef>
              <a:spcAft>
                <a:spcPts val="0"/>
              </a:spcAft>
              <a:defRPr/>
            </a:pPr>
            <a:endParaRPr lang="fr-FR" sz="2400" b="1" i="1" dirty="0">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p:txBody>
      </p:sp>
      <p:sp>
        <p:nvSpPr>
          <p:cNvPr id="26627" name="Espace réservé du numéro de diapositive 1"/>
          <p:cNvSpPr>
            <a:spLocks noGrp="1" noChangeArrowheads="1"/>
          </p:cNvSpPr>
          <p:nvPr>
            <p:ph type="sldNum" sz="quarter" idx="12"/>
          </p:nvPr>
        </p:nvSpPr>
        <p:spPr bwMode="auto">
          <a:noFill/>
          <a:ln>
            <a:miter lim="800000"/>
            <a:headEnd/>
            <a:tailEnd/>
          </a:ln>
        </p:spPr>
        <p:txBody>
          <a:bodyPr/>
          <a:lstStyle/>
          <a:p>
            <a:fld id="{EAFCF7EC-DCEB-4AAB-A52E-2AE382204701}" type="slidenum">
              <a:rPr lang="fr-FR" altLang="fr-FR"/>
              <a:pPr/>
              <a:t>30</a:t>
            </a:fld>
            <a:endParaRPr lang="fr-FR" altLang="fr-FR"/>
          </a:p>
        </p:txBody>
      </p:sp>
      <p:pic>
        <p:nvPicPr>
          <p:cNvPr id="26628" name="Picture 6" descr="C:\Users\PC-UTI~1\AppData\Local\Temp\image001.png"/>
          <p:cNvPicPr>
            <a:picLocks noChangeAspect="1" noChangeArrowheads="1"/>
          </p:cNvPicPr>
          <p:nvPr/>
        </p:nvPicPr>
        <p:blipFill>
          <a:blip r:embed="rId2" cstate="print"/>
          <a:srcRect/>
          <a:stretch>
            <a:fillRect/>
          </a:stretch>
        </p:blipFill>
        <p:spPr bwMode="auto">
          <a:xfrm>
            <a:off x="6180138" y="109538"/>
            <a:ext cx="2836862" cy="728662"/>
          </a:xfrm>
          <a:prstGeom prst="rect">
            <a:avLst/>
          </a:prstGeom>
          <a:noFill/>
          <a:ln w="9525">
            <a:noFill/>
            <a:miter lim="800000"/>
            <a:headEnd/>
            <a:tailEnd/>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8784976" cy="12261850"/>
          </a:xfrm>
          <a:prstGeom prst="rect">
            <a:avLst/>
          </a:prstGeom>
        </p:spPr>
        <p:txBody>
          <a:bodyPr wrap="square">
            <a:spAutoFit/>
          </a:bodyPr>
          <a:lstStyle/>
          <a:p>
            <a:pPr lvl="1" algn="ctr" eaLnBrk="1" fontAlgn="auto" hangingPunct="1">
              <a:lnSpc>
                <a:spcPct val="150000"/>
              </a:lnSpc>
              <a:spcBef>
                <a:spcPts val="0"/>
              </a:spcBef>
              <a:spcAft>
                <a:spcPts val="0"/>
              </a:spcAft>
              <a:defRPr/>
            </a:pPr>
            <a:r>
              <a:rPr lang="fr-FR" sz="4000" b="1" dirty="0">
                <a:solidFill>
                  <a:srgbClr val="C00000"/>
                </a:solidFill>
                <a:effectLst>
                  <a:outerShdw blurRad="38100" dist="38100" dir="2700000" algn="tl">
                    <a:srgbClr val="000000">
                      <a:alpha val="43137"/>
                    </a:srgbClr>
                  </a:outerShdw>
                </a:effectLst>
                <a:latin typeface="Arial Narrow" panose="020B0606020202030204" pitchFamily="34" charset="0"/>
                <a:cs typeface="+mn-cs"/>
              </a:rPr>
              <a:t>La Commission Environnement</a:t>
            </a:r>
          </a:p>
          <a:p>
            <a:pPr lvl="1" algn="ctr" eaLnBrk="1" fontAlgn="auto" hangingPunct="1">
              <a:lnSpc>
                <a:spcPct val="150000"/>
              </a:lnSpc>
              <a:spcBef>
                <a:spcPts val="0"/>
              </a:spcBef>
              <a:spcAft>
                <a:spcPts val="0"/>
              </a:spcAft>
              <a:defRPr/>
            </a:pPr>
            <a:r>
              <a:rPr lang="fr-FR" sz="2800" b="1" i="1" dirty="0">
                <a:solidFill>
                  <a:srgbClr val="00B050"/>
                </a:solidFill>
                <a:effectLst>
                  <a:outerShdw blurRad="38100" dist="38100" dir="2700000" algn="tl">
                    <a:srgbClr val="000000">
                      <a:alpha val="43137"/>
                    </a:srgbClr>
                  </a:outerShdw>
                </a:effectLst>
                <a:latin typeface="Arial Narrow" panose="020B0606020202030204" pitchFamily="34" charset="0"/>
                <a:cs typeface="+mn-cs"/>
              </a:rPr>
              <a:t>LES OBJECTIFS :</a:t>
            </a:r>
            <a:endParaRPr lang="fr-FR" sz="2400" b="1" i="1" dirty="0">
              <a:solidFill>
                <a:srgbClr val="C00000"/>
              </a:solidFill>
              <a:latin typeface="Arial Narrow" panose="020B0606020202030204" pitchFamily="34" charset="0"/>
              <a:cs typeface="+mn-cs"/>
            </a:endParaRPr>
          </a:p>
          <a:p>
            <a:pPr lvl="1" algn="just" eaLnBrk="1" fontAlgn="auto" hangingPunct="1">
              <a:lnSpc>
                <a:spcPct val="130000"/>
              </a:lnSpc>
              <a:spcBef>
                <a:spcPts val="0"/>
              </a:spcBef>
              <a:spcAft>
                <a:spcPts val="0"/>
              </a:spcAft>
              <a:defRPr/>
            </a:pPr>
            <a:endParaRPr lang="fr-FR" sz="2400" b="1" dirty="0">
              <a:latin typeface="Arial Narrow" panose="020B0606020202030204" pitchFamily="34" charset="0"/>
              <a:cs typeface="+mn-cs"/>
            </a:endParaRPr>
          </a:p>
          <a:p>
            <a:pPr marL="1257300" lvl="2" indent="-342900" algn="just" eaLnBrk="1" fontAlgn="auto" hangingPunct="1">
              <a:lnSpc>
                <a:spcPct val="130000"/>
              </a:lnSpc>
              <a:spcBef>
                <a:spcPts val="0"/>
              </a:spcBef>
              <a:spcAft>
                <a:spcPts val="0"/>
              </a:spcAft>
              <a:buFont typeface="Wingdings" panose="05000000000000000000" pitchFamily="2" charset="2"/>
              <a:buChar char="q"/>
              <a:defRPr/>
            </a:pPr>
            <a:r>
              <a:rPr lang="fr-FR" sz="2400" b="1" dirty="0">
                <a:solidFill>
                  <a:srgbClr val="FFC000"/>
                </a:solidFill>
                <a:latin typeface="Arial Narrow" panose="020B0606020202030204" pitchFamily="34" charset="0"/>
                <a:cs typeface="+mn-cs"/>
              </a:rPr>
              <a:t>Allier le 7</a:t>
            </a:r>
            <a:r>
              <a:rPr lang="fr-FR" sz="2400" b="1" baseline="30000" dirty="0">
                <a:solidFill>
                  <a:srgbClr val="FFC000"/>
                </a:solidFill>
                <a:latin typeface="Arial Narrow" panose="020B0606020202030204" pitchFamily="34" charset="0"/>
                <a:cs typeface="+mn-cs"/>
              </a:rPr>
              <a:t>ème</a:t>
            </a:r>
            <a:r>
              <a:rPr lang="fr-FR" sz="2400" b="1" dirty="0">
                <a:solidFill>
                  <a:srgbClr val="FFC000"/>
                </a:solidFill>
                <a:latin typeface="Arial Narrow" panose="020B0606020202030204" pitchFamily="34" charset="0"/>
                <a:cs typeface="+mn-cs"/>
              </a:rPr>
              <a:t> axe à l’action POLIO </a:t>
            </a:r>
            <a:r>
              <a:rPr lang="fr-FR" sz="2400" b="1" dirty="0">
                <a:solidFill>
                  <a:schemeClr val="bg1"/>
                </a:solidFill>
                <a:latin typeface="Arial Narrow" panose="020B0606020202030204" pitchFamily="34" charset="0"/>
                <a:cs typeface="+mn-cs"/>
              </a:rPr>
              <a:t>(cf 2022)</a:t>
            </a:r>
          </a:p>
          <a:p>
            <a:pPr marL="1714500" lvl="3" indent="-342900" algn="just" eaLnBrk="1" fontAlgn="auto" hangingPunct="1">
              <a:lnSpc>
                <a:spcPct val="130000"/>
              </a:lnSpc>
              <a:spcBef>
                <a:spcPts val="0"/>
              </a:spcBef>
              <a:spcAft>
                <a:spcPts val="0"/>
              </a:spcAft>
              <a:buFont typeface="Wingdings" panose="05000000000000000000" pitchFamily="2" charset="2"/>
              <a:buChar char="q"/>
              <a:defRPr/>
            </a:pPr>
            <a:r>
              <a:rPr lang="fr-FR" sz="2400" b="1" dirty="0">
                <a:solidFill>
                  <a:schemeClr val="bg1"/>
                </a:solidFill>
                <a:latin typeface="Arial Narrow" panose="020B0606020202030204" pitchFamily="34" charset="0"/>
                <a:cs typeface="+mn-cs"/>
              </a:rPr>
              <a:t>Poursuivre le recyclage des cartouches imprimantes</a:t>
            </a:r>
          </a:p>
          <a:p>
            <a:pPr marL="1714500" lvl="3" indent="-342900" algn="just" eaLnBrk="1" fontAlgn="auto" hangingPunct="1">
              <a:lnSpc>
                <a:spcPct val="130000"/>
              </a:lnSpc>
              <a:spcBef>
                <a:spcPts val="0"/>
              </a:spcBef>
              <a:spcAft>
                <a:spcPts val="0"/>
              </a:spcAft>
              <a:buFont typeface="Wingdings" panose="05000000000000000000" pitchFamily="2" charset="2"/>
              <a:buChar char="q"/>
              <a:defRPr/>
            </a:pPr>
            <a:r>
              <a:rPr lang="fr-FR" sz="2400" b="1" dirty="0">
                <a:solidFill>
                  <a:schemeClr val="bg1"/>
                </a:solidFill>
                <a:latin typeface="Arial Narrow" panose="020B0606020202030204" pitchFamily="34" charset="0"/>
                <a:cs typeface="+mn-cs"/>
              </a:rPr>
              <a:t>Reversement des sommes collectées pour l’action POLIO </a:t>
            </a:r>
          </a:p>
          <a:p>
            <a:pPr marL="1257300" lvl="2" indent="-342900" algn="just" eaLnBrk="1" fontAlgn="auto" hangingPunct="1">
              <a:lnSpc>
                <a:spcPct val="130000"/>
              </a:lnSpc>
              <a:spcBef>
                <a:spcPts val="0"/>
              </a:spcBef>
              <a:spcAft>
                <a:spcPts val="0"/>
              </a:spcAft>
              <a:buFont typeface="Wingdings" panose="05000000000000000000" pitchFamily="2" charset="2"/>
              <a:buChar char="q"/>
              <a:defRPr/>
            </a:pPr>
            <a:r>
              <a:rPr lang="fr-FR" sz="2400" b="1" dirty="0">
                <a:solidFill>
                  <a:srgbClr val="FFC000"/>
                </a:solidFill>
                <a:latin typeface="Arial Narrow" panose="020B0606020202030204" pitchFamily="34" charset="0"/>
                <a:cs typeface="+mn-cs"/>
              </a:rPr>
              <a:t>Engager l’éco-responsabilité du Rotary</a:t>
            </a:r>
            <a:r>
              <a:rPr lang="fr-FR" sz="2400" b="1" dirty="0">
                <a:solidFill>
                  <a:schemeClr val="bg1"/>
                </a:solidFill>
                <a:latin typeface="Arial Narrow" panose="020B0606020202030204" pitchFamily="34" charset="0"/>
                <a:cs typeface="+mn-cs"/>
              </a:rPr>
              <a:t> (en option, selon le temps et les moyens)</a:t>
            </a:r>
          </a:p>
          <a:p>
            <a:pPr marL="1714500" lvl="3" indent="-342900" algn="just" eaLnBrk="1" fontAlgn="auto" hangingPunct="1">
              <a:lnSpc>
                <a:spcPct val="130000"/>
              </a:lnSpc>
              <a:spcBef>
                <a:spcPts val="0"/>
              </a:spcBef>
              <a:spcAft>
                <a:spcPts val="0"/>
              </a:spcAft>
              <a:buFont typeface="Wingdings" panose="05000000000000000000" pitchFamily="2" charset="2"/>
              <a:buChar char="Ø"/>
              <a:defRPr/>
            </a:pPr>
            <a:r>
              <a:rPr lang="fr-FR" sz="2400" b="1" dirty="0">
                <a:solidFill>
                  <a:schemeClr val="bg1"/>
                </a:solidFill>
                <a:latin typeface="Arial Narrow" panose="020B0606020202030204" pitchFamily="34" charset="0"/>
                <a:cs typeface="+mn-cs"/>
              </a:rPr>
              <a:t>100 % des clubs invités à une </a:t>
            </a:r>
            <a:r>
              <a:rPr lang="fr-FR" sz="2400" b="1" dirty="0">
                <a:solidFill>
                  <a:srgbClr val="FF0000"/>
                </a:solidFill>
                <a:latin typeface="Arial Narrow" panose="020B0606020202030204" pitchFamily="34" charset="0"/>
                <a:cs typeface="+mn-cs"/>
              </a:rPr>
              <a:t>auto évaluation</a:t>
            </a:r>
          </a:p>
          <a:p>
            <a:pPr marL="1714500" lvl="3" indent="-342900" algn="just" eaLnBrk="1" fontAlgn="auto" hangingPunct="1">
              <a:lnSpc>
                <a:spcPct val="130000"/>
              </a:lnSpc>
              <a:spcBef>
                <a:spcPts val="0"/>
              </a:spcBef>
              <a:spcAft>
                <a:spcPts val="0"/>
              </a:spcAft>
              <a:buFont typeface="Wingdings" panose="05000000000000000000" pitchFamily="2" charset="2"/>
              <a:buChar char="Ø"/>
              <a:defRPr/>
            </a:pPr>
            <a:r>
              <a:rPr lang="fr-FR" sz="2400" b="1" dirty="0">
                <a:solidFill>
                  <a:schemeClr val="bg1"/>
                </a:solidFill>
                <a:latin typeface="Arial Narrow" panose="020B0606020202030204" pitchFamily="34" charset="0"/>
                <a:cs typeface="+mn-cs"/>
              </a:rPr>
              <a:t>Des échanges avec les clubs volontaires sur l’amélioration de leurs pratiques</a:t>
            </a:r>
          </a:p>
          <a:p>
            <a:pPr lvl="2" algn="just" eaLnBrk="1" fontAlgn="auto" hangingPunct="1">
              <a:lnSpc>
                <a:spcPct val="130000"/>
              </a:lnSpc>
              <a:spcBef>
                <a:spcPts val="0"/>
              </a:spcBef>
              <a:spcAft>
                <a:spcPts val="0"/>
              </a:spcAft>
              <a:defRPr/>
            </a:pPr>
            <a:endParaRPr lang="fr-FR" sz="2400" b="1" dirty="0">
              <a:latin typeface="Arial Narrow" panose="020B0606020202030204" pitchFamily="34" charset="0"/>
              <a:cs typeface="+mn-cs"/>
            </a:endParaRPr>
          </a:p>
          <a:p>
            <a:pPr marL="1257300" lvl="2" indent="-342900" algn="just" eaLnBrk="1" fontAlgn="auto" hangingPunct="1">
              <a:lnSpc>
                <a:spcPct val="130000"/>
              </a:lnSpc>
              <a:spcBef>
                <a:spcPts val="0"/>
              </a:spcBef>
              <a:spcAft>
                <a:spcPts val="0"/>
              </a:spcAft>
              <a:buFont typeface="Wingdings" panose="05000000000000000000" pitchFamily="2" charset="2"/>
              <a:buChar char="q"/>
              <a:defRPr/>
            </a:pPr>
            <a:endParaRPr lang="fr-FR" sz="2400" b="1" dirty="0">
              <a:solidFill>
                <a:srgbClr val="FF0000"/>
              </a:solidFill>
              <a:latin typeface="Arial Narrow" panose="020B0606020202030204" pitchFamily="34" charset="0"/>
              <a:cs typeface="+mn-cs"/>
            </a:endParaRPr>
          </a:p>
          <a:p>
            <a:pPr lvl="1" algn="ctr" eaLnBrk="1" fontAlgn="auto" hangingPunct="1">
              <a:lnSpc>
                <a:spcPct val="130000"/>
              </a:lnSpc>
              <a:spcBef>
                <a:spcPts val="0"/>
              </a:spcBef>
              <a:spcAft>
                <a:spcPts val="0"/>
              </a:spcAft>
              <a:defRPr/>
            </a:pPr>
            <a:endParaRPr lang="fr-FR" sz="2400" b="1" i="1" dirty="0">
              <a:latin typeface="Arial Narrow" panose="020B0606020202030204" pitchFamily="34" charset="0"/>
              <a:cs typeface="+mn-cs"/>
            </a:endParaRPr>
          </a:p>
          <a:p>
            <a:pPr lvl="1" algn="ctr" eaLnBrk="1" fontAlgn="auto" hangingPunct="1">
              <a:lnSpc>
                <a:spcPct val="130000"/>
              </a:lnSpc>
              <a:spcBef>
                <a:spcPts val="0"/>
              </a:spcBef>
              <a:spcAft>
                <a:spcPts val="0"/>
              </a:spcAft>
              <a:defRPr/>
            </a:pPr>
            <a:endParaRPr lang="fr-FR" sz="2400" b="1" i="1" dirty="0">
              <a:latin typeface="Arial Narrow" panose="020B0606020202030204" pitchFamily="34" charset="0"/>
              <a:cs typeface="+mn-cs"/>
            </a:endParaRPr>
          </a:p>
          <a:p>
            <a:pPr lvl="1" algn="ctr" eaLnBrk="1" fontAlgn="auto" hangingPunct="1">
              <a:lnSpc>
                <a:spcPct val="130000"/>
              </a:lnSpc>
              <a:spcBef>
                <a:spcPts val="0"/>
              </a:spcBef>
              <a:spcAft>
                <a:spcPts val="0"/>
              </a:spcAft>
              <a:defRPr/>
            </a:pPr>
            <a:endParaRPr lang="fr-FR" sz="2400" b="1" i="1" dirty="0">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a:p>
            <a:pPr marL="914400" lvl="1" indent="-457200" algn="ctr" eaLnBrk="1" fontAlgn="auto" hangingPunct="1">
              <a:lnSpc>
                <a:spcPct val="150000"/>
              </a:lnSpc>
              <a:spcBef>
                <a:spcPts val="0"/>
              </a:spcBef>
              <a:spcAft>
                <a:spcPts val="0"/>
              </a:spcAft>
              <a:buFont typeface="Wingdings" panose="05000000000000000000" pitchFamily="2" charset="2"/>
              <a:buChar char="ü"/>
              <a:defRPr/>
            </a:pPr>
            <a:endParaRPr lang="fr-FR" sz="2800" b="1" i="1" dirty="0">
              <a:solidFill>
                <a:srgbClr val="373737"/>
              </a:solidFill>
              <a:latin typeface="Arial Narrow" panose="020B0606020202030204" pitchFamily="34" charset="0"/>
              <a:cs typeface="+mn-cs"/>
            </a:endParaRPr>
          </a:p>
        </p:txBody>
      </p:sp>
      <p:sp>
        <p:nvSpPr>
          <p:cNvPr id="27651" name="Espace réservé du numéro de diapositive 1"/>
          <p:cNvSpPr>
            <a:spLocks noGrp="1" noChangeArrowheads="1"/>
          </p:cNvSpPr>
          <p:nvPr>
            <p:ph type="sldNum" sz="quarter" idx="12"/>
          </p:nvPr>
        </p:nvSpPr>
        <p:spPr bwMode="auto">
          <a:noFill/>
          <a:ln>
            <a:miter lim="800000"/>
            <a:headEnd/>
            <a:tailEnd/>
          </a:ln>
        </p:spPr>
        <p:txBody>
          <a:bodyPr/>
          <a:lstStyle/>
          <a:p>
            <a:fld id="{6149870C-3D4E-462C-A991-8C1B3D634B2D}" type="slidenum">
              <a:rPr lang="fr-FR" altLang="fr-FR"/>
              <a:pPr/>
              <a:t>31</a:t>
            </a:fld>
            <a:endParaRPr lang="fr-FR" altLang="fr-FR"/>
          </a:p>
        </p:txBody>
      </p:sp>
      <p:pic>
        <p:nvPicPr>
          <p:cNvPr id="27652" name="Picture 6" descr="C:\Users\PC-UTI~1\AppData\Local\Temp\image001.png"/>
          <p:cNvPicPr>
            <a:picLocks noChangeAspect="1" noChangeArrowheads="1"/>
          </p:cNvPicPr>
          <p:nvPr/>
        </p:nvPicPr>
        <p:blipFill>
          <a:blip r:embed="rId2" cstate="print"/>
          <a:srcRect/>
          <a:stretch>
            <a:fillRect/>
          </a:stretch>
        </p:blipFill>
        <p:spPr bwMode="auto">
          <a:xfrm>
            <a:off x="6156176" y="980728"/>
            <a:ext cx="2836862" cy="728662"/>
          </a:xfrm>
          <a:prstGeom prst="rect">
            <a:avLst/>
          </a:prstGeom>
          <a:noFill/>
          <a:ln w="9525">
            <a:noFill/>
            <a:miter lim="800000"/>
            <a:headEnd/>
            <a:tailEnd/>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20688"/>
            <a:ext cx="7886700" cy="1325563"/>
          </a:xfrm>
        </p:spPr>
        <p:txBody>
          <a:bodyPr/>
          <a:lstStyle/>
          <a:p>
            <a:r>
              <a:rPr lang="fr-FR" sz="3600" dirty="0">
                <a:solidFill>
                  <a:srgbClr val="FF0000"/>
                </a:solidFill>
                <a:latin typeface="Arial Narrow" pitchFamily="34" charset="0"/>
              </a:rPr>
              <a:t>         Président Commission Internationale </a:t>
            </a:r>
            <a:br>
              <a:rPr lang="fr-FR" sz="3600" dirty="0">
                <a:solidFill>
                  <a:srgbClr val="FF0000"/>
                </a:solidFill>
                <a:latin typeface="Arial Narrow" pitchFamily="34" charset="0"/>
              </a:rPr>
            </a:br>
            <a:r>
              <a:rPr lang="fr-FR" sz="3600" dirty="0">
                <a:solidFill>
                  <a:srgbClr val="FF0000"/>
                </a:solidFill>
                <a:latin typeface="Arial Narrow" pitchFamily="34" charset="0"/>
              </a:rPr>
              <a:t>                           </a:t>
            </a:r>
            <a:r>
              <a:rPr lang="fr-FR" sz="3600" dirty="0">
                <a:solidFill>
                  <a:srgbClr val="92D050"/>
                </a:solidFill>
                <a:latin typeface="Arial Narrow" pitchFamily="34" charset="0"/>
              </a:rPr>
              <a:t>Jean </a:t>
            </a:r>
            <a:r>
              <a:rPr lang="fr-FR" sz="3600" dirty="0" err="1">
                <a:solidFill>
                  <a:srgbClr val="92D050"/>
                </a:solidFill>
                <a:latin typeface="Arial Narrow" pitchFamily="34" charset="0"/>
              </a:rPr>
              <a:t>Gambar</a:t>
            </a:r>
            <a:r>
              <a:rPr lang="fr-FR" sz="3600" dirty="0">
                <a:solidFill>
                  <a:srgbClr val="92D050"/>
                </a:solidFill>
                <a:latin typeface="Arial Narrow" pitchFamily="34" charset="0"/>
              </a:rPr>
              <a:t> </a:t>
            </a:r>
          </a:p>
        </p:txBody>
      </p:sp>
      <p:pic>
        <p:nvPicPr>
          <p:cNvPr id="5" name="Espace réservé du contenu 4" descr="Cambar Jean.jpg"/>
          <p:cNvPicPr>
            <a:picLocks noGrp="1" noChangeAspect="1"/>
          </p:cNvPicPr>
          <p:nvPr>
            <p:ph idx="1"/>
          </p:nvPr>
        </p:nvPicPr>
        <p:blipFill>
          <a:blip r:embed="rId2" cstate="print"/>
          <a:stretch>
            <a:fillRect/>
          </a:stretch>
        </p:blipFill>
        <p:spPr>
          <a:xfrm>
            <a:off x="2987824" y="1772816"/>
            <a:ext cx="3256153" cy="4351338"/>
          </a:xfrm>
        </p:spPr>
      </p:pic>
      <p:sp>
        <p:nvSpPr>
          <p:cNvPr id="4" name="Espace réservé du numéro de diapositive 3"/>
          <p:cNvSpPr>
            <a:spLocks noGrp="1"/>
          </p:cNvSpPr>
          <p:nvPr>
            <p:ph type="sldNum" sz="quarter" idx="12"/>
          </p:nvPr>
        </p:nvSpPr>
        <p:spPr/>
        <p:txBody>
          <a:bodyPr/>
          <a:lstStyle/>
          <a:p>
            <a:fld id="{6334F6E0-9A10-4624-B736-18FE9C672F18}" type="slidenum">
              <a:rPr lang="fr-FR" altLang="fr-FR" smtClean="0"/>
              <a:pPr/>
              <a:t>32</a:t>
            </a:fld>
            <a:endParaRPr lang="fr-FR" altLang="fr-FR"/>
          </a:p>
        </p:txBody>
      </p:sp>
      <p:pic>
        <p:nvPicPr>
          <p:cNvPr id="6" name="Picture 6" descr="Picture 6"/>
          <p:cNvPicPr>
            <a:picLocks noChangeAspect="1"/>
          </p:cNvPicPr>
          <p:nvPr/>
        </p:nvPicPr>
        <p:blipFill>
          <a:blip r:embed="rId3" cstate="print"/>
          <a:stretch>
            <a:fillRect/>
          </a:stretch>
        </p:blipFill>
        <p:spPr>
          <a:xfrm>
            <a:off x="6732240" y="116632"/>
            <a:ext cx="2304256" cy="576064"/>
          </a:xfrm>
          <a:prstGeom prst="rect">
            <a:avLst/>
          </a:prstGeom>
          <a:ln w="12700">
            <a:miter lim="400000"/>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88913"/>
            <a:ext cx="8229600" cy="490537"/>
          </a:xfrm>
        </p:spPr>
        <p:txBody>
          <a:bodyPr rtlCol="0">
            <a:normAutofit fontScale="90000"/>
          </a:bodyPr>
          <a:lstStyle/>
          <a:p>
            <a:pPr fontAlgn="auto">
              <a:spcAft>
                <a:spcPts val="0"/>
              </a:spcAft>
              <a:defRPr/>
            </a:pPr>
            <a:r>
              <a:rPr lang="fr-FR" b="1" dirty="0">
                <a:solidFill>
                  <a:srgbClr val="C00000"/>
                </a:solidFill>
                <a:effectLst>
                  <a:outerShdw blurRad="38100" dist="38100" dir="2700000" algn="tl">
                    <a:srgbClr val="000000">
                      <a:alpha val="43000"/>
                    </a:srgbClr>
                  </a:outerShdw>
                </a:effectLst>
                <a:latin typeface="+mn-lt"/>
              </a:rPr>
              <a:t>La Commission Action Internationale </a:t>
            </a:r>
            <a:endParaRPr lang="fr-FR" dirty="0">
              <a:solidFill>
                <a:srgbClr val="C00000"/>
              </a:solidFill>
              <a:latin typeface="+mn-lt"/>
            </a:endParaRPr>
          </a:p>
        </p:txBody>
      </p:sp>
      <p:sp>
        <p:nvSpPr>
          <p:cNvPr id="3" name="Espace réservé du contenu 2"/>
          <p:cNvSpPr>
            <a:spLocks noGrp="1"/>
          </p:cNvSpPr>
          <p:nvPr>
            <p:ph idx="1"/>
          </p:nvPr>
        </p:nvSpPr>
        <p:spPr>
          <a:xfrm>
            <a:off x="179512" y="765175"/>
            <a:ext cx="8712968" cy="5903913"/>
          </a:xfrm>
        </p:spPr>
        <p:txBody>
          <a:bodyPr rtlCol="0">
            <a:normAutofit lnSpcReduction="10000"/>
          </a:bodyPr>
          <a:lstStyle/>
          <a:p>
            <a:pPr marL="0" indent="0" algn="ctr" fontAlgn="auto">
              <a:spcAft>
                <a:spcPts val="0"/>
              </a:spcAft>
              <a:buFont typeface="Arial" pitchFamily="34" charset="0"/>
              <a:buNone/>
              <a:defRPr/>
            </a:pPr>
            <a:r>
              <a:rPr lang="fr-FR" b="1" dirty="0">
                <a:solidFill>
                  <a:srgbClr val="0070C0"/>
                </a:solidFill>
                <a:effectLst>
                  <a:outerShdw blurRad="38100" dist="38100" dir="2700000" algn="tl">
                    <a:srgbClr val="000000">
                      <a:alpha val="43000"/>
                    </a:srgbClr>
                  </a:outerShdw>
                </a:effectLst>
              </a:rPr>
              <a:t>LES OBJECTIFS :</a:t>
            </a:r>
          </a:p>
          <a:p>
            <a:pPr algn="just" fontAlgn="auto">
              <a:spcAft>
                <a:spcPts val="0"/>
              </a:spcAft>
              <a:defRPr/>
            </a:pPr>
            <a:r>
              <a:rPr lang="fr-FR" sz="2200" b="1" dirty="0">
                <a:solidFill>
                  <a:srgbClr val="C00000"/>
                </a:solidFill>
                <a:latin typeface="Arial Narrow" pitchFamily="34" charset="0"/>
              </a:rPr>
              <a:t>L’Action internationale est un axe majeur du Rotary.+++</a:t>
            </a:r>
          </a:p>
          <a:p>
            <a:pPr algn="just" fontAlgn="auto">
              <a:spcAft>
                <a:spcPts val="0"/>
              </a:spcAft>
              <a:defRPr/>
            </a:pPr>
            <a:r>
              <a:rPr lang="fr-FR" sz="2200" b="1" dirty="0">
                <a:solidFill>
                  <a:schemeClr val="bg1"/>
                </a:solidFill>
                <a:latin typeface="Arial Narrow" pitchFamily="34" charset="0"/>
              </a:rPr>
              <a:t>La Commission Action internationale du District est constituée de délégués issus des 12 zones ADG et de délégués </a:t>
            </a:r>
            <a:r>
              <a:rPr lang="fr-FR" sz="2200" b="1" dirty="0" err="1">
                <a:solidFill>
                  <a:schemeClr val="bg1"/>
                </a:solidFill>
                <a:latin typeface="Arial Narrow" pitchFamily="34" charset="0"/>
              </a:rPr>
              <a:t>rotaractiens</a:t>
            </a:r>
            <a:r>
              <a:rPr lang="fr-FR" sz="2200" b="1" dirty="0">
                <a:solidFill>
                  <a:srgbClr val="0070C0"/>
                </a:solidFill>
                <a:latin typeface="Arial Narrow" pitchFamily="34" charset="0"/>
              </a:rPr>
              <a:t>.</a:t>
            </a:r>
          </a:p>
          <a:p>
            <a:pPr algn="just" fontAlgn="auto">
              <a:spcAft>
                <a:spcPts val="0"/>
              </a:spcAft>
              <a:defRPr/>
            </a:pPr>
            <a:r>
              <a:rPr lang="fr-FR" sz="2200" b="1" dirty="0">
                <a:solidFill>
                  <a:srgbClr val="C00000"/>
                </a:solidFill>
                <a:latin typeface="Arial Narrow" pitchFamily="34" charset="0"/>
              </a:rPr>
              <a:t>Il est demandé aux clubs de désigner un Référent Relations Internationales </a:t>
            </a:r>
            <a:r>
              <a:rPr lang="fr-FR" sz="2200" b="1" dirty="0">
                <a:solidFill>
                  <a:schemeClr val="bg1"/>
                </a:solidFill>
                <a:latin typeface="Arial Narrow" pitchFamily="34" charset="0"/>
              </a:rPr>
              <a:t>(RRI), lien indispensable avec les délégués de zone et les ADG. Actuellement, 48 sur 80 clubs </a:t>
            </a:r>
            <a:r>
              <a:rPr lang="fr-FR" sz="2200" b="1" dirty="0">
                <a:solidFill>
                  <a:srgbClr val="0070C0"/>
                </a:solidFill>
                <a:latin typeface="Arial Narrow" pitchFamily="34" charset="0"/>
              </a:rPr>
              <a:t>! </a:t>
            </a:r>
            <a:r>
              <a:rPr lang="fr-FR" sz="2200" b="1" i="1" dirty="0">
                <a:solidFill>
                  <a:schemeClr val="accent2"/>
                </a:solidFill>
                <a:latin typeface="Arial Narrow" pitchFamily="34" charset="0"/>
              </a:rPr>
              <a:t>Il est souhaité 20 nouveaux RRI sur les deux prochaines années</a:t>
            </a:r>
            <a:r>
              <a:rPr lang="fr-FR" sz="2200" b="1" dirty="0">
                <a:solidFill>
                  <a:srgbClr val="0070C0"/>
                </a:solidFill>
                <a:latin typeface="Arial Narrow" pitchFamily="34" charset="0"/>
              </a:rPr>
              <a:t>. </a:t>
            </a:r>
            <a:r>
              <a:rPr lang="fr-FR" sz="2200" b="1" dirty="0">
                <a:solidFill>
                  <a:schemeClr val="bg1"/>
                </a:solidFill>
                <a:latin typeface="Arial Narrow" pitchFamily="34" charset="0"/>
              </a:rPr>
              <a:t>Seront encouragées les réunions des clubs d’une zone en présence de l’ADG.</a:t>
            </a:r>
          </a:p>
          <a:p>
            <a:pPr marL="342900" lvl="1" indent="-342900" algn="just" fontAlgn="auto">
              <a:spcAft>
                <a:spcPts val="0"/>
              </a:spcAft>
              <a:defRPr/>
            </a:pPr>
            <a:r>
              <a:rPr lang="fr-FR" sz="2200" b="1" dirty="0">
                <a:solidFill>
                  <a:schemeClr val="bg1"/>
                </a:solidFill>
                <a:latin typeface="Arial Narrow" pitchFamily="34" charset="0"/>
              </a:rPr>
              <a:t>L’établissement de liens entre les clubs et leurs clubs-contact étrangers est un moyen  de dynamiser les clubs par des actions communes et d’adhérer à un Comité-Inter-Pays (CIP). Notre district compte 40 clubs-contact répartis dans 31 clubs. </a:t>
            </a:r>
            <a:r>
              <a:rPr lang="fr-FR" sz="2200" b="1" dirty="0">
                <a:solidFill>
                  <a:srgbClr val="C00000"/>
                </a:solidFill>
                <a:latin typeface="Arial Narrow" pitchFamily="34" charset="0"/>
              </a:rPr>
              <a:t>Il est souhaité la création de 5 nouveaux sur les deux prochaines années.</a:t>
            </a:r>
          </a:p>
          <a:p>
            <a:pPr marL="342900" lvl="1" indent="-342900" algn="just" fontAlgn="auto">
              <a:spcAft>
                <a:spcPts val="0"/>
              </a:spcAft>
              <a:defRPr/>
            </a:pPr>
            <a:r>
              <a:rPr lang="fr-FR" sz="2200" b="1" dirty="0">
                <a:solidFill>
                  <a:schemeClr val="bg1"/>
                </a:solidFill>
                <a:latin typeface="Arial Narrow" pitchFamily="34" charset="0"/>
              </a:rPr>
              <a:t>Ces efforts contribueront à développer et soutenir les CIP bien représentés dans notre District, notamment en participant aux réunions annuelles, alternativement en France ou à l’étranger. </a:t>
            </a:r>
          </a:p>
          <a:p>
            <a:pPr marL="342900" lvl="1" indent="-342900" algn="just" fontAlgn="auto">
              <a:spcAft>
                <a:spcPts val="0"/>
              </a:spcAft>
              <a:defRPr/>
            </a:pPr>
            <a:r>
              <a:rPr lang="fr-FR" sz="2200" b="1" dirty="0">
                <a:solidFill>
                  <a:schemeClr val="bg1"/>
                </a:solidFill>
                <a:latin typeface="Arial Narrow" pitchFamily="34" charset="0"/>
              </a:rPr>
              <a:t>N’oublions pas les « actions solidaires internationales » déjà développées dans 8 clubs et que nous souhaiterions voir atteindre rapidement 15 !</a:t>
            </a:r>
          </a:p>
          <a:p>
            <a:pPr algn="just" fontAlgn="auto">
              <a:spcAft>
                <a:spcPts val="0"/>
              </a:spcAft>
              <a:defRPr/>
            </a:pPr>
            <a:endParaRPr lang="fr-FR" sz="2200" b="1" dirty="0">
              <a:solidFill>
                <a:srgbClr val="0070C0"/>
              </a:solidFill>
            </a:endParaRPr>
          </a:p>
          <a:p>
            <a:pPr algn="just" fontAlgn="auto">
              <a:spcAft>
                <a:spcPts val="0"/>
              </a:spcAft>
              <a:defRPr/>
            </a:pPr>
            <a:endParaRPr lang="fr-FR" sz="2200" b="1" dirty="0">
              <a:solidFill>
                <a:srgbClr val="0070C0"/>
              </a:solidFill>
            </a:endParaRPr>
          </a:p>
        </p:txBody>
      </p:sp>
      <p:pic>
        <p:nvPicPr>
          <p:cNvPr id="4" name="Picture 6" descr="Picture 6"/>
          <p:cNvPicPr>
            <a:picLocks noChangeAspect="1"/>
          </p:cNvPicPr>
          <p:nvPr/>
        </p:nvPicPr>
        <p:blipFill>
          <a:blip r:embed="rId2" cstate="print"/>
          <a:stretch>
            <a:fillRect/>
          </a:stretch>
        </p:blipFill>
        <p:spPr>
          <a:xfrm>
            <a:off x="6660232" y="764704"/>
            <a:ext cx="2304256" cy="727076"/>
          </a:xfrm>
          <a:prstGeom prst="rect">
            <a:avLst/>
          </a:prstGeom>
          <a:ln w="12700">
            <a:miter lim="400000"/>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119814" cy="1325563"/>
          </a:xfrm>
        </p:spPr>
        <p:txBody>
          <a:bodyPr/>
          <a:lstStyle/>
          <a:p>
            <a:pPr lvl="1"/>
            <a:r>
              <a:rPr lang="fr-FR" sz="3600" dirty="0">
                <a:solidFill>
                  <a:srgbClr val="C00000"/>
                </a:solidFill>
                <a:latin typeface="Arial Narrow" pitchFamily="34" charset="0"/>
              </a:rPr>
              <a:t>          La Commission Action Internationale </a:t>
            </a:r>
            <a:br>
              <a:rPr lang="fr-FR" dirty="0">
                <a:latin typeface="Arial"/>
                <a:ea typeface="Arial"/>
                <a:cs typeface="Arial"/>
                <a:sym typeface="Arial"/>
              </a:rPr>
            </a:br>
            <a:r>
              <a:rPr lang="fr-FR" dirty="0">
                <a:latin typeface="Arial"/>
                <a:ea typeface="Arial"/>
                <a:cs typeface="Arial"/>
                <a:sym typeface="Arial"/>
              </a:rPr>
              <a:t>                  </a:t>
            </a:r>
            <a:r>
              <a:rPr lang="fr-FR" sz="3200" dirty="0">
                <a:solidFill>
                  <a:srgbClr val="92D050"/>
                </a:solidFill>
                <a:latin typeface="Arial Narrow" pitchFamily="34" charset="0"/>
              </a:rPr>
              <a:t>LES OBJECTIFS :</a:t>
            </a:r>
            <a:br>
              <a:rPr lang="fr-FR" sz="4000" dirty="0">
                <a:solidFill>
                  <a:srgbClr val="C00000"/>
                </a:solidFill>
              </a:rPr>
            </a:br>
            <a:endParaRPr lang="fr-FR" dirty="0"/>
          </a:p>
        </p:txBody>
      </p:sp>
      <p:sp>
        <p:nvSpPr>
          <p:cNvPr id="3" name="Espace réservé du numéro de diapositive 2"/>
          <p:cNvSpPr>
            <a:spLocks noGrp="1"/>
          </p:cNvSpPr>
          <p:nvPr>
            <p:ph type="sldNum" sz="quarter" idx="12"/>
          </p:nvPr>
        </p:nvSpPr>
        <p:spPr/>
        <p:txBody>
          <a:bodyPr/>
          <a:lstStyle/>
          <a:p>
            <a:fld id="{B9511ADE-1206-469A-B3CE-C05E86144A0B}" type="slidenum">
              <a:rPr lang="fr-FR" altLang="fr-FR" smtClean="0"/>
              <a:pPr/>
              <a:t>34</a:t>
            </a:fld>
            <a:endParaRPr lang="fr-FR" altLang="fr-FR"/>
          </a:p>
        </p:txBody>
      </p:sp>
      <p:sp>
        <p:nvSpPr>
          <p:cNvPr id="4" name="Rectangle 3"/>
          <p:cNvSpPr/>
          <p:nvPr/>
        </p:nvSpPr>
        <p:spPr>
          <a:xfrm>
            <a:off x="467544" y="1772816"/>
            <a:ext cx="8208912" cy="4247317"/>
          </a:xfrm>
          <a:prstGeom prst="rect">
            <a:avLst/>
          </a:prstGeom>
        </p:spPr>
        <p:txBody>
          <a:bodyPr wrap="square">
            <a:spAutoFit/>
          </a:bodyPr>
          <a:lstStyle/>
          <a:p>
            <a:r>
              <a:rPr lang="fr-FR" b="1" u="sng" dirty="0">
                <a:solidFill>
                  <a:srgbClr val="C00000"/>
                </a:solidFill>
                <a:latin typeface="Arial"/>
              </a:rPr>
              <a:t>Les objectifs des prochains mois :</a:t>
            </a:r>
          </a:p>
          <a:p>
            <a:endParaRPr lang="fr-FR" dirty="0">
              <a:solidFill>
                <a:srgbClr val="C00000"/>
              </a:solidFill>
              <a:latin typeface="arial"/>
            </a:endParaRPr>
          </a:p>
          <a:p>
            <a:r>
              <a:rPr lang="fr-FR" dirty="0">
                <a:solidFill>
                  <a:schemeClr val="bg1"/>
                </a:solidFill>
                <a:latin typeface="Arial"/>
              </a:rPr>
              <a:t>1- renforcer le dialogue entre les ADG et la Commission</a:t>
            </a:r>
            <a:br>
              <a:rPr lang="fr-FR" dirty="0">
                <a:solidFill>
                  <a:schemeClr val="bg1"/>
                </a:solidFill>
                <a:latin typeface="Arial"/>
              </a:rPr>
            </a:br>
            <a:endParaRPr lang="fr-FR" dirty="0">
              <a:solidFill>
                <a:schemeClr val="bg1"/>
              </a:solidFill>
              <a:latin typeface="arial"/>
            </a:endParaRPr>
          </a:p>
          <a:p>
            <a:r>
              <a:rPr lang="fr-FR" dirty="0">
                <a:solidFill>
                  <a:schemeClr val="bg1"/>
                </a:solidFill>
                <a:latin typeface="Arial"/>
              </a:rPr>
              <a:t>2 – inviter 2 ADG à chacune de nos prochaines réunions – selon l'actualité des zones</a:t>
            </a:r>
          </a:p>
          <a:p>
            <a:endParaRPr lang="fr-FR" dirty="0">
              <a:solidFill>
                <a:schemeClr val="bg1"/>
              </a:solidFill>
              <a:latin typeface="Arial"/>
            </a:endParaRPr>
          </a:p>
          <a:p>
            <a:endParaRPr lang="fr-FR" dirty="0">
              <a:solidFill>
                <a:schemeClr val="bg1"/>
              </a:solidFill>
              <a:latin typeface="arial"/>
            </a:endParaRPr>
          </a:p>
          <a:p>
            <a:r>
              <a:rPr lang="fr-FR" dirty="0">
                <a:solidFill>
                  <a:schemeClr val="bg1"/>
                </a:solidFill>
                <a:latin typeface="Arial"/>
              </a:rPr>
              <a:t>3- continuer à organiser des réunions zoom des clubs par zone en présence de l'ADG (4 déjà réalisées et 5 prévues dans les prochains mois)</a:t>
            </a:r>
          </a:p>
          <a:p>
            <a:endParaRPr lang="fr-FR" dirty="0">
              <a:solidFill>
                <a:schemeClr val="bg1"/>
              </a:solidFill>
              <a:latin typeface="Arial"/>
            </a:endParaRPr>
          </a:p>
          <a:p>
            <a:endParaRPr lang="fr-FR" dirty="0">
              <a:solidFill>
                <a:schemeClr val="bg1"/>
              </a:solidFill>
              <a:latin typeface="arial"/>
            </a:endParaRPr>
          </a:p>
          <a:p>
            <a:r>
              <a:rPr lang="fr-FR" dirty="0">
                <a:solidFill>
                  <a:schemeClr val="bg1"/>
                </a:solidFill>
                <a:latin typeface="Arial"/>
              </a:rPr>
              <a:t>4 - rédiger un Annuaire de l'action internationale des clubs du district, qui sera remis au Gouverneur à la Conférence de district et publié sur </a:t>
            </a:r>
            <a:r>
              <a:rPr lang="fr-FR" dirty="0" err="1">
                <a:solidFill>
                  <a:schemeClr val="bg1"/>
                </a:solidFill>
                <a:latin typeface="Arial"/>
              </a:rPr>
              <a:t>Polaris</a:t>
            </a:r>
            <a:r>
              <a:rPr lang="fr-FR" dirty="0">
                <a:solidFill>
                  <a:schemeClr val="bg1"/>
                </a:solidFill>
                <a:latin typeface="Arial"/>
              </a:rPr>
              <a:t> à la disposition de tous les clubs."</a:t>
            </a:r>
            <a:endParaRPr lang="fr-FR" dirty="0">
              <a:solidFill>
                <a:schemeClr val="bg1"/>
              </a:solidFill>
              <a:latin typeface="arial"/>
            </a:endParaRPr>
          </a:p>
        </p:txBody>
      </p:sp>
      <p:pic>
        <p:nvPicPr>
          <p:cNvPr id="5" name="Picture 6" descr="Picture 6"/>
          <p:cNvPicPr>
            <a:picLocks noChangeAspect="1"/>
          </p:cNvPicPr>
          <p:nvPr/>
        </p:nvPicPr>
        <p:blipFill>
          <a:blip r:embed="rId2" cstate="print"/>
          <a:stretch>
            <a:fillRect/>
          </a:stretch>
        </p:blipFill>
        <p:spPr>
          <a:xfrm>
            <a:off x="6307136" y="908720"/>
            <a:ext cx="2836864" cy="727076"/>
          </a:xfrm>
          <a:prstGeom prst="rect">
            <a:avLst/>
          </a:prstGeom>
          <a:ln w="12700">
            <a:miter lim="400000"/>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3"/>
          <p:cNvSpPr txBox="1"/>
          <p:nvPr/>
        </p:nvSpPr>
        <p:spPr>
          <a:xfrm>
            <a:off x="45719" y="642937"/>
            <a:ext cx="8966836" cy="907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4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La Commission Action </a:t>
            </a:r>
            <a:r>
              <a:rPr dirty="0" err="1"/>
              <a:t>Internationale</a:t>
            </a:r>
            <a:r>
              <a:rPr dirty="0"/>
              <a:t> </a:t>
            </a:r>
            <a:endParaRPr dirty="0">
              <a:latin typeface="Arial"/>
              <a:ea typeface="Arial"/>
              <a:cs typeface="Arial"/>
              <a:sym typeface="Arial"/>
            </a:endParaRPr>
          </a:p>
          <a:p>
            <a:pPr lvl="1" algn="ctr">
              <a:lnSpc>
                <a:spcPct val="130000"/>
              </a:lnSpc>
              <a:defRPr sz="28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OBJECTIFS :</a:t>
            </a:r>
            <a:endParaRPr sz="2400" dirty="0">
              <a:solidFill>
                <a:srgbClr val="C00000"/>
              </a:solidFill>
            </a:endParaRPr>
          </a:p>
          <a:p>
            <a:pPr marL="914400" lvl="1" indent="-457200" algn="just">
              <a:lnSpc>
                <a:spcPct val="130000"/>
              </a:lnSpc>
              <a:buSzPct val="100000"/>
              <a:buChar char="❑"/>
              <a:defRPr sz="2400" b="1" i="1">
                <a:solidFill>
                  <a:srgbClr val="FFFFFF"/>
                </a:solidFill>
                <a:latin typeface="Arial Narrow"/>
                <a:ea typeface="Arial Narrow"/>
                <a:cs typeface="Arial Narrow"/>
                <a:sym typeface="Arial Narrow"/>
              </a:defRPr>
            </a:pPr>
            <a:r>
              <a:rPr dirty="0"/>
              <a:t>Faire en </a:t>
            </a:r>
            <a:r>
              <a:rPr dirty="0" err="1"/>
              <a:t>sorte</a:t>
            </a:r>
            <a:r>
              <a:rPr dirty="0"/>
              <a:t> </a:t>
            </a:r>
            <a:r>
              <a:rPr dirty="0" err="1"/>
              <a:t>que</a:t>
            </a:r>
            <a:r>
              <a:rPr dirty="0"/>
              <a:t> 75% des clubs Rotary </a:t>
            </a:r>
            <a:r>
              <a:rPr dirty="0" err="1"/>
              <a:t>désignent</a:t>
            </a:r>
            <a:r>
              <a:rPr dirty="0"/>
              <a:t> un </a:t>
            </a:r>
            <a:r>
              <a:rPr dirty="0" err="1"/>
              <a:t>responsable</a:t>
            </a:r>
            <a:r>
              <a:rPr dirty="0"/>
              <a:t> Action </a:t>
            </a:r>
            <a:r>
              <a:rPr dirty="0" err="1"/>
              <a:t>Internationale</a:t>
            </a:r>
            <a:r>
              <a:rPr dirty="0"/>
              <a:t> </a:t>
            </a:r>
            <a:r>
              <a:rPr dirty="0" err="1"/>
              <a:t>dans</a:t>
            </a:r>
            <a:r>
              <a:rPr dirty="0"/>
              <a:t> les 2 </a:t>
            </a:r>
            <a:r>
              <a:rPr dirty="0" err="1"/>
              <a:t>ans</a:t>
            </a:r>
            <a:r>
              <a:rPr dirty="0"/>
              <a:t> .</a:t>
            </a:r>
            <a:endParaRPr dirty="0">
              <a:latin typeface="Arial"/>
              <a:ea typeface="Arial"/>
              <a:cs typeface="Arial"/>
              <a:sym typeface="Arial"/>
            </a:endParaRPr>
          </a:p>
          <a:p>
            <a:pPr marL="914400" lvl="1" indent="-457200" algn="just">
              <a:lnSpc>
                <a:spcPct val="130000"/>
              </a:lnSpc>
              <a:buSzPct val="100000"/>
              <a:buChar char="❑"/>
              <a:defRPr sz="2400" b="1" i="1">
                <a:solidFill>
                  <a:srgbClr val="FFFFFF"/>
                </a:solidFill>
                <a:latin typeface="Arial Narrow"/>
                <a:ea typeface="Arial Narrow"/>
                <a:cs typeface="Arial Narrow"/>
                <a:sym typeface="Arial Narrow"/>
              </a:defRPr>
            </a:pPr>
            <a:r>
              <a:rPr dirty="0"/>
              <a:t>Faire en </a:t>
            </a:r>
            <a:r>
              <a:rPr dirty="0" err="1"/>
              <a:t>sorte</a:t>
            </a:r>
            <a:r>
              <a:rPr dirty="0"/>
              <a:t> </a:t>
            </a:r>
            <a:r>
              <a:rPr dirty="0" err="1"/>
              <a:t>que</a:t>
            </a:r>
            <a:r>
              <a:rPr dirty="0"/>
              <a:t> 95% des clubs Rotary du district </a:t>
            </a:r>
            <a:r>
              <a:rPr dirty="0" err="1"/>
              <a:t>aient</a:t>
            </a:r>
            <a:r>
              <a:rPr dirty="0"/>
              <a:t> un club contact </a:t>
            </a:r>
            <a:r>
              <a:rPr dirty="0" err="1"/>
              <a:t>dans</a:t>
            </a:r>
            <a:r>
              <a:rPr dirty="0"/>
              <a:t> les 2 </a:t>
            </a:r>
            <a:r>
              <a:rPr dirty="0" err="1"/>
              <a:t>ans</a:t>
            </a:r>
            <a:r>
              <a:rPr dirty="0"/>
              <a:t> .</a:t>
            </a:r>
            <a:r>
              <a:rPr b="0" i="0" dirty="0">
                <a:latin typeface="+mn-lt"/>
                <a:ea typeface="+mn-ea"/>
                <a:cs typeface="+mn-cs"/>
                <a:sym typeface="Calibri"/>
              </a:rPr>
              <a:t>   </a:t>
            </a:r>
            <a:r>
              <a:rPr b="0" i="0" dirty="0" err="1">
                <a:solidFill>
                  <a:srgbClr val="FFC000"/>
                </a:solidFill>
                <a:latin typeface="+mn-lt"/>
                <a:ea typeface="+mn-ea"/>
                <a:cs typeface="+mn-cs"/>
                <a:sym typeface="Calibri"/>
              </a:rPr>
              <a:t>Création</a:t>
            </a:r>
            <a:r>
              <a:rPr b="0" i="0" dirty="0">
                <a:solidFill>
                  <a:srgbClr val="FFC000"/>
                </a:solidFill>
                <a:latin typeface="+mn-lt"/>
                <a:ea typeface="+mn-ea"/>
                <a:cs typeface="+mn-cs"/>
                <a:sym typeface="Calibri"/>
              </a:rPr>
              <a:t> de 5 nouveaux clubs contacts </a:t>
            </a:r>
            <a:r>
              <a:rPr b="0" i="0" dirty="0" err="1">
                <a:solidFill>
                  <a:srgbClr val="FFC000"/>
                </a:solidFill>
                <a:latin typeface="+mn-lt"/>
                <a:ea typeface="+mn-ea"/>
                <a:cs typeface="+mn-cs"/>
                <a:sym typeface="Calibri"/>
              </a:rPr>
              <a:t>sur</a:t>
            </a:r>
            <a:r>
              <a:rPr b="0" i="0" dirty="0">
                <a:solidFill>
                  <a:srgbClr val="FFC000"/>
                </a:solidFill>
                <a:latin typeface="+mn-lt"/>
                <a:ea typeface="+mn-ea"/>
                <a:cs typeface="+mn-cs"/>
                <a:sym typeface="Calibri"/>
              </a:rPr>
              <a:t> les </a:t>
            </a:r>
            <a:r>
              <a:rPr b="0" i="0" dirty="0" err="1">
                <a:solidFill>
                  <a:srgbClr val="FFC000"/>
                </a:solidFill>
                <a:latin typeface="+mn-lt"/>
                <a:ea typeface="+mn-ea"/>
                <a:cs typeface="+mn-cs"/>
                <a:sym typeface="Calibri"/>
              </a:rPr>
              <a:t>deux</a:t>
            </a:r>
            <a:r>
              <a:rPr b="0" i="0" dirty="0">
                <a:solidFill>
                  <a:srgbClr val="FFC000"/>
                </a:solidFill>
                <a:latin typeface="+mn-lt"/>
                <a:ea typeface="+mn-ea"/>
                <a:cs typeface="+mn-cs"/>
                <a:sym typeface="Calibri"/>
              </a:rPr>
              <a:t> </a:t>
            </a:r>
            <a:r>
              <a:rPr b="0" i="0" dirty="0" err="1">
                <a:solidFill>
                  <a:srgbClr val="FFC000"/>
                </a:solidFill>
                <a:latin typeface="+mn-lt"/>
                <a:ea typeface="+mn-ea"/>
                <a:cs typeface="+mn-cs"/>
                <a:sym typeface="Calibri"/>
              </a:rPr>
              <a:t>prochaines</a:t>
            </a:r>
            <a:r>
              <a:rPr b="0" i="0" dirty="0">
                <a:solidFill>
                  <a:srgbClr val="FFC000"/>
                </a:solidFill>
                <a:latin typeface="+mn-lt"/>
                <a:ea typeface="+mn-ea"/>
                <a:cs typeface="+mn-cs"/>
                <a:sym typeface="Calibri"/>
              </a:rPr>
              <a:t> </a:t>
            </a:r>
            <a:r>
              <a:rPr b="0" i="0" dirty="0" err="1">
                <a:solidFill>
                  <a:srgbClr val="FFC000"/>
                </a:solidFill>
                <a:latin typeface="+mn-lt"/>
                <a:ea typeface="+mn-ea"/>
                <a:cs typeface="+mn-cs"/>
                <a:sym typeface="Calibri"/>
              </a:rPr>
              <a:t>années</a:t>
            </a:r>
            <a:r>
              <a:rPr b="0" i="0" dirty="0">
                <a:solidFill>
                  <a:srgbClr val="FFC000"/>
                </a:solidFill>
                <a:latin typeface="+mn-lt"/>
                <a:ea typeface="+mn-ea"/>
                <a:cs typeface="+mn-cs"/>
                <a:sym typeface="Calibri"/>
              </a:rPr>
              <a:t>.</a:t>
            </a:r>
          </a:p>
          <a:p>
            <a:pPr marL="914400" lvl="1" indent="-457200" algn="just">
              <a:lnSpc>
                <a:spcPct val="130000"/>
              </a:lnSpc>
              <a:buSzPct val="100000"/>
              <a:buChar char="❑"/>
              <a:defRPr sz="2400" b="1" i="1">
                <a:solidFill>
                  <a:srgbClr val="FFFFFF"/>
                </a:solidFill>
                <a:latin typeface="Arial Narrow"/>
                <a:ea typeface="Arial Narrow"/>
                <a:cs typeface="Arial Narrow"/>
                <a:sym typeface="Arial Narrow"/>
              </a:defRPr>
            </a:pPr>
            <a:r>
              <a:rPr dirty="0" err="1"/>
              <a:t>Développer</a:t>
            </a:r>
            <a:r>
              <a:rPr dirty="0"/>
              <a:t> et </a:t>
            </a:r>
            <a:r>
              <a:rPr dirty="0" err="1"/>
              <a:t>soutenir</a:t>
            </a:r>
            <a:r>
              <a:rPr dirty="0"/>
              <a:t> les CIP </a:t>
            </a:r>
            <a:r>
              <a:rPr dirty="0" err="1"/>
              <a:t>basés</a:t>
            </a:r>
            <a:r>
              <a:rPr dirty="0"/>
              <a:t> </a:t>
            </a:r>
            <a:r>
              <a:rPr dirty="0" err="1"/>
              <a:t>dans</a:t>
            </a:r>
            <a:r>
              <a:rPr dirty="0"/>
              <a:t> </a:t>
            </a:r>
            <a:r>
              <a:rPr dirty="0" err="1"/>
              <a:t>notre</a:t>
            </a:r>
            <a:r>
              <a:rPr dirty="0"/>
              <a:t> District</a:t>
            </a:r>
            <a:r>
              <a:rPr b="0" i="0" dirty="0">
                <a:latin typeface="+mn-lt"/>
                <a:ea typeface="+mn-ea"/>
                <a:cs typeface="+mn-cs"/>
                <a:sym typeface="Calibri"/>
              </a:rPr>
              <a:t>.</a:t>
            </a:r>
            <a:endParaRPr dirty="0">
              <a:latin typeface="Arial"/>
              <a:ea typeface="Arial"/>
              <a:cs typeface="Arial"/>
              <a:sym typeface="Arial"/>
            </a:endParaRPr>
          </a:p>
          <a:p>
            <a:pPr marL="914400" lvl="1" indent="-457200" algn="just">
              <a:lnSpc>
                <a:spcPct val="130000"/>
              </a:lnSpc>
              <a:buSzPct val="100000"/>
              <a:buChar char="❑"/>
              <a:defRPr sz="2400">
                <a:solidFill>
                  <a:srgbClr val="FFFFFF"/>
                </a:solidFill>
              </a:defRPr>
            </a:pPr>
            <a:r>
              <a:rPr dirty="0" err="1"/>
              <a:t>Développer</a:t>
            </a:r>
            <a:r>
              <a:rPr dirty="0"/>
              <a:t> 15 « actions </a:t>
            </a:r>
            <a:r>
              <a:rPr dirty="0" err="1"/>
              <a:t>solidaires</a:t>
            </a:r>
            <a:r>
              <a:rPr dirty="0"/>
              <a:t> </a:t>
            </a:r>
            <a:r>
              <a:rPr dirty="0" err="1"/>
              <a:t>internationales</a:t>
            </a:r>
            <a:r>
              <a:rPr dirty="0"/>
              <a:t> » </a:t>
            </a:r>
            <a:r>
              <a:rPr dirty="0" err="1"/>
              <a:t>dans</a:t>
            </a:r>
            <a:r>
              <a:rPr dirty="0"/>
              <a:t> les clubs </a:t>
            </a:r>
            <a:r>
              <a:rPr dirty="0" err="1"/>
              <a:t>dans</a:t>
            </a:r>
            <a:r>
              <a:rPr dirty="0"/>
              <a:t> les 2 </a:t>
            </a:r>
            <a:r>
              <a:rPr dirty="0" err="1"/>
              <a:t>ans</a:t>
            </a:r>
            <a:r>
              <a:rPr dirty="0"/>
              <a:t> .</a:t>
            </a:r>
            <a:endParaRPr b="1" i="1" dirty="0">
              <a:latin typeface="Arial Narrow"/>
              <a:ea typeface="Arial Narrow"/>
              <a:cs typeface="Arial Narrow"/>
              <a:sym typeface="Arial Narrow"/>
            </a:endParaRPr>
          </a:p>
          <a:p>
            <a:pPr marL="457200" lvl="1" indent="0" algn="ctr">
              <a:lnSpc>
                <a:spcPct val="130000"/>
              </a:lnSpc>
              <a:defRPr sz="2400" b="1" i="1">
                <a:latin typeface="Arial Narrow"/>
                <a:ea typeface="Arial Narrow"/>
                <a:cs typeface="Arial Narrow"/>
                <a:sym typeface="Arial Narrow"/>
              </a:defRPr>
            </a:pPr>
            <a:endParaRPr dirty="0"/>
          </a:p>
          <a:p>
            <a:pPr marL="914400" lvl="1" indent="-457200" algn="ctr">
              <a:lnSpc>
                <a:spcPct val="130000"/>
              </a:lnSpc>
              <a:buSzPct val="100000"/>
              <a:buChar char="✓"/>
              <a:defRPr sz="24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p:txBody>
      </p:sp>
      <p:sp>
        <p:nvSpPr>
          <p:cNvPr id="197"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35</a:t>
            </a:fld>
            <a:endParaRPr/>
          </a:p>
        </p:txBody>
      </p:sp>
      <p:pic>
        <p:nvPicPr>
          <p:cNvPr id="198" name="Picture 6" descr="Picture 6"/>
          <p:cNvPicPr>
            <a:picLocks noChangeAspect="1"/>
          </p:cNvPicPr>
          <p:nvPr/>
        </p:nvPicPr>
        <p:blipFill>
          <a:blip r:embed="rId2" cstate="print"/>
          <a:stretch>
            <a:fillRect/>
          </a:stretch>
        </p:blipFill>
        <p:spPr>
          <a:xfrm>
            <a:off x="6197600" y="119062"/>
            <a:ext cx="2836864" cy="727076"/>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24744"/>
            <a:ext cx="7886700" cy="1325563"/>
          </a:xfrm>
        </p:spPr>
        <p:txBody>
          <a:bodyPr/>
          <a:lstStyle/>
          <a:p>
            <a:r>
              <a:rPr lang="fr-FR" dirty="0"/>
              <a:t>       </a:t>
            </a:r>
            <a:r>
              <a:rPr lang="fr-FR" dirty="0">
                <a:solidFill>
                  <a:srgbClr val="FF0000"/>
                </a:solidFill>
              </a:rPr>
              <a:t>Responsable Image Public </a:t>
            </a:r>
            <a:br>
              <a:rPr lang="fr-FR" dirty="0"/>
            </a:br>
            <a:r>
              <a:rPr lang="fr-FR" dirty="0"/>
              <a:t>               </a:t>
            </a:r>
            <a:r>
              <a:rPr lang="fr-FR" dirty="0">
                <a:solidFill>
                  <a:srgbClr val="92D050"/>
                </a:solidFill>
              </a:rPr>
              <a:t>Xavier Boulanger</a:t>
            </a:r>
          </a:p>
        </p:txBody>
      </p:sp>
      <p:pic>
        <p:nvPicPr>
          <p:cNvPr id="5" name="Espace réservé du contenu 4" descr="60e0c103a6a8e.jpg"/>
          <p:cNvPicPr>
            <a:picLocks noGrp="1" noChangeAspect="1"/>
          </p:cNvPicPr>
          <p:nvPr>
            <p:ph idx="1"/>
          </p:nvPr>
        </p:nvPicPr>
        <p:blipFill>
          <a:blip r:embed="rId2" cstate="print"/>
          <a:stretch>
            <a:fillRect/>
          </a:stretch>
        </p:blipFill>
        <p:spPr>
          <a:xfrm>
            <a:off x="3203848" y="2492896"/>
            <a:ext cx="2857500" cy="3810000"/>
          </a:xfrm>
        </p:spPr>
      </p:pic>
      <p:sp>
        <p:nvSpPr>
          <p:cNvPr id="4" name="Espace réservé du numéro de diapositive 3"/>
          <p:cNvSpPr>
            <a:spLocks noGrp="1"/>
          </p:cNvSpPr>
          <p:nvPr>
            <p:ph type="sldNum" sz="quarter" idx="12"/>
          </p:nvPr>
        </p:nvSpPr>
        <p:spPr/>
        <p:txBody>
          <a:bodyPr/>
          <a:lstStyle/>
          <a:p>
            <a:fld id="{6334F6E0-9A10-4624-B736-18FE9C672F18}" type="slidenum">
              <a:rPr lang="fr-FR" altLang="fr-FR" smtClean="0"/>
              <a:pPr/>
              <a:t>36</a:t>
            </a:fld>
            <a:endParaRPr lang="fr-FR" altLang="fr-FR"/>
          </a:p>
        </p:txBody>
      </p:sp>
      <p:pic>
        <p:nvPicPr>
          <p:cNvPr id="6" name="Picture 6" descr="Picture 6"/>
          <p:cNvPicPr>
            <a:picLocks noChangeAspect="1"/>
          </p:cNvPicPr>
          <p:nvPr/>
        </p:nvPicPr>
        <p:blipFill>
          <a:blip r:embed="rId3" cstate="print"/>
          <a:stretch>
            <a:fillRect/>
          </a:stretch>
        </p:blipFill>
        <p:spPr>
          <a:xfrm>
            <a:off x="6228184" y="116632"/>
            <a:ext cx="2808312" cy="792088"/>
          </a:xfrm>
          <a:prstGeom prst="rect">
            <a:avLst/>
          </a:prstGeom>
          <a:ln w="12700">
            <a:miter lim="400000"/>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3"/>
          <p:cNvSpPr txBox="1"/>
          <p:nvPr/>
        </p:nvSpPr>
        <p:spPr>
          <a:xfrm>
            <a:off x="45719" y="588962"/>
            <a:ext cx="8966836" cy="9813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defRPr sz="40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t>La Commission Communication  </a:t>
            </a:r>
            <a:endParaRPr>
              <a:latin typeface="Arial"/>
              <a:ea typeface="Arial"/>
              <a:cs typeface="Arial"/>
              <a:sym typeface="Arial"/>
            </a:endParaRPr>
          </a:p>
          <a:p>
            <a:pPr lvl="1" algn="ctr">
              <a:defRPr sz="40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t>et Image Publique</a:t>
            </a:r>
            <a:endParaRPr>
              <a:latin typeface="Arial"/>
              <a:ea typeface="Arial"/>
              <a:cs typeface="Arial"/>
              <a:sym typeface="Arial"/>
            </a:endParaRPr>
          </a:p>
          <a:p>
            <a:pPr lvl="1" algn="ctr">
              <a:lnSpc>
                <a:spcPct val="150000"/>
              </a:lnSpc>
              <a:defRPr sz="24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t>LES OBJECTIFS </a:t>
            </a:r>
            <a:r>
              <a:rPr sz="2800"/>
              <a:t>:</a:t>
            </a:r>
            <a:endParaRPr>
              <a:latin typeface="Arial"/>
              <a:ea typeface="Arial"/>
              <a:cs typeface="Arial"/>
              <a:sym typeface="Arial"/>
            </a:endParaRPr>
          </a:p>
          <a:p>
            <a:pPr lvl="1" algn="ctr">
              <a:lnSpc>
                <a:spcPct val="150000"/>
              </a:lnSpc>
              <a:defRPr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t>Communication Externe :</a:t>
            </a:r>
            <a:endParaRPr>
              <a:solidFill>
                <a:srgbClr val="C00000"/>
              </a:solidFill>
            </a:endParaRPr>
          </a:p>
          <a:p>
            <a:pPr marL="359999" lvl="1" indent="-457200">
              <a:lnSpc>
                <a:spcPct val="150000"/>
              </a:lnSpc>
              <a:buSzPct val="100000"/>
              <a:buChar char="✓"/>
              <a:defRPr sz="2000" b="1">
                <a:solidFill>
                  <a:srgbClr val="FFFFFF"/>
                </a:solidFill>
                <a:latin typeface="Arial Narrow"/>
                <a:ea typeface="Arial Narrow"/>
                <a:cs typeface="Arial Narrow"/>
                <a:sym typeface="Arial Narrow"/>
              </a:defRPr>
            </a:pPr>
            <a:r>
              <a:t>Mettre en place une communication externe pertinente à l’échelle de la Région14, notamment en recensant les actions professionnelles des districts, avec le soutien du Rotary Mag.</a:t>
            </a:r>
            <a:endParaRPr>
              <a:latin typeface="Arial"/>
              <a:ea typeface="Arial"/>
              <a:cs typeface="Arial"/>
              <a:sym typeface="Arial"/>
            </a:endParaRPr>
          </a:p>
          <a:p>
            <a:pPr marL="359999" lvl="1" indent="-457200">
              <a:lnSpc>
                <a:spcPct val="150000"/>
              </a:lnSpc>
              <a:buSzPct val="100000"/>
              <a:buChar char="✓"/>
              <a:defRPr sz="2000" b="1">
                <a:solidFill>
                  <a:srgbClr val="FFFFFF"/>
                </a:solidFill>
                <a:latin typeface="Arial Narrow"/>
                <a:ea typeface="Arial Narrow"/>
                <a:cs typeface="Arial Narrow"/>
                <a:sym typeface="Arial Narrow"/>
              </a:defRPr>
            </a:pPr>
            <a:r>
              <a:t>Mettre en place une communication du district sur les actions répondant aux orientations de chaque Gouvernorat </a:t>
            </a:r>
            <a:endParaRPr>
              <a:latin typeface="Arial"/>
              <a:ea typeface="Arial"/>
              <a:cs typeface="Arial"/>
              <a:sym typeface="Arial"/>
            </a:endParaRPr>
          </a:p>
          <a:p>
            <a:pPr marL="359999" lvl="1" indent="-457200">
              <a:lnSpc>
                <a:spcPct val="150000"/>
              </a:lnSpc>
              <a:buSzPct val="100000"/>
              <a:buChar char="✓"/>
              <a:defRPr sz="2000" b="1">
                <a:solidFill>
                  <a:srgbClr val="FFFFFF"/>
                </a:solidFill>
                <a:latin typeface="Arial Narrow"/>
                <a:ea typeface="Arial Narrow"/>
                <a:cs typeface="Arial Narrow"/>
                <a:sym typeface="Arial Narrow"/>
              </a:defRPr>
            </a:pPr>
            <a:r>
              <a:t>Augmenter la notoriété du Rotary en s’appuyant sur les actions destinées à   la Jeunesse : insertion professionnelle, formation, environnement et les actions internationales </a:t>
            </a:r>
            <a:endParaRPr>
              <a:latin typeface="Arial"/>
              <a:ea typeface="Arial"/>
              <a:cs typeface="Arial"/>
              <a:sym typeface="Arial"/>
            </a:endParaRPr>
          </a:p>
          <a:p>
            <a:pPr marL="914400" lvl="1" indent="-457200" algn="ctr">
              <a:lnSpc>
                <a:spcPct val="150000"/>
              </a:lnSpc>
              <a:buSzPct val="100000"/>
              <a:buChar char="✓"/>
              <a:defRPr sz="2800" b="1" i="1">
                <a:solidFill>
                  <a:srgbClr val="7030A0"/>
                </a:solidFill>
                <a:latin typeface="Arial Narrow"/>
                <a:ea typeface="Arial Narrow"/>
                <a:cs typeface="Arial Narrow"/>
                <a:sym typeface="Arial Narrow"/>
              </a:defRPr>
            </a:pPr>
            <a:endParaRPr/>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a:p>
        </p:txBody>
      </p:sp>
      <p:sp>
        <p:nvSpPr>
          <p:cNvPr id="205"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37</a:t>
            </a:fld>
            <a:endParaRPr/>
          </a:p>
        </p:txBody>
      </p:sp>
      <p:pic>
        <p:nvPicPr>
          <p:cNvPr id="206" name="Picture 6" descr="Picture 6"/>
          <p:cNvPicPr>
            <a:picLocks noChangeAspect="1"/>
          </p:cNvPicPr>
          <p:nvPr/>
        </p:nvPicPr>
        <p:blipFill>
          <a:blip r:embed="rId2" cstate="print"/>
          <a:stretch>
            <a:fillRect/>
          </a:stretch>
        </p:blipFill>
        <p:spPr>
          <a:xfrm>
            <a:off x="6189662" y="0"/>
            <a:ext cx="2835276" cy="727075"/>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3"/>
          <p:cNvSpPr txBox="1"/>
          <p:nvPr/>
        </p:nvSpPr>
        <p:spPr>
          <a:xfrm>
            <a:off x="45719" y="642938"/>
            <a:ext cx="8966836" cy="8784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defRPr sz="40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t>La Commission Communication  </a:t>
            </a:r>
            <a:endParaRPr>
              <a:latin typeface="Arial"/>
              <a:ea typeface="Arial"/>
              <a:cs typeface="Arial"/>
              <a:sym typeface="Arial"/>
            </a:endParaRPr>
          </a:p>
          <a:p>
            <a:pPr lvl="1" algn="ctr">
              <a:defRPr sz="40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t>et Image Publique</a:t>
            </a:r>
            <a:endParaRPr>
              <a:latin typeface="Arial"/>
              <a:ea typeface="Arial"/>
              <a:cs typeface="Arial"/>
              <a:sym typeface="Arial"/>
            </a:endParaRPr>
          </a:p>
          <a:p>
            <a:pPr lvl="1" algn="ctr">
              <a:lnSpc>
                <a:spcPct val="150000"/>
              </a:lnSpc>
              <a:defRPr sz="24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t>LES OBJECTIFS (suite) :</a:t>
            </a:r>
            <a:endParaRPr>
              <a:latin typeface="Arial"/>
              <a:ea typeface="Arial"/>
              <a:cs typeface="Arial"/>
              <a:sym typeface="Arial"/>
            </a:endParaRPr>
          </a:p>
          <a:p>
            <a:pPr lvl="1" algn="ctr">
              <a:lnSpc>
                <a:spcPct val="150000"/>
              </a:lnSpc>
              <a:defRPr sz="24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t>Communication Interne :</a:t>
            </a:r>
            <a:endParaRPr>
              <a:solidFill>
                <a:srgbClr val="C00000"/>
              </a:solidFill>
            </a:endParaRPr>
          </a:p>
          <a:p>
            <a:pPr marL="539999" lvl="1" indent="-457200" algn="just">
              <a:lnSpc>
                <a:spcPct val="150000"/>
              </a:lnSpc>
              <a:buSzPct val="100000"/>
              <a:buChar char="✓"/>
              <a:defRPr sz="2000" b="1">
                <a:solidFill>
                  <a:srgbClr val="FFFFFF"/>
                </a:solidFill>
                <a:latin typeface="Arial Narrow"/>
                <a:ea typeface="Arial Narrow"/>
                <a:cs typeface="Arial Narrow"/>
                <a:sym typeface="Arial Narrow"/>
              </a:defRPr>
            </a:pPr>
            <a:r>
              <a:t>Augmenter la connaissance par les Rotariens des actions développées par les commissions et par les clubs</a:t>
            </a:r>
            <a:endParaRPr>
              <a:latin typeface="Arial"/>
              <a:ea typeface="Arial"/>
              <a:cs typeface="Arial"/>
              <a:sym typeface="Arial"/>
            </a:endParaRPr>
          </a:p>
          <a:p>
            <a:pPr marL="539999" lvl="1" indent="-457200" algn="just">
              <a:lnSpc>
                <a:spcPct val="150000"/>
              </a:lnSpc>
              <a:buSzPct val="100000"/>
              <a:buChar char="✓"/>
              <a:defRPr sz="2000" b="1">
                <a:solidFill>
                  <a:srgbClr val="FFFFFF"/>
                </a:solidFill>
                <a:latin typeface="Arial Narrow"/>
                <a:ea typeface="Arial Narrow"/>
                <a:cs typeface="Arial Narrow"/>
                <a:sym typeface="Arial Narrow"/>
              </a:defRPr>
            </a:pPr>
            <a:r>
              <a:t>Mettre en place une commission communication structurée comprenant une communication interne centrée sur le site du District et des clubs (Polaris), outil phare pour les clubs sans oublier les autres ressources (Myrotary , RotaryMag…..)		 </a:t>
            </a:r>
            <a:endParaRPr>
              <a:latin typeface="Arial"/>
              <a:ea typeface="Arial"/>
              <a:cs typeface="Arial"/>
              <a:sym typeface="Arial"/>
            </a:endParaRPr>
          </a:p>
          <a:p>
            <a:pPr marL="539999" lvl="1" indent="-457200" algn="just">
              <a:lnSpc>
                <a:spcPct val="150000"/>
              </a:lnSpc>
              <a:buSzPct val="100000"/>
              <a:buChar char="✓"/>
              <a:defRPr sz="2000" b="1">
                <a:solidFill>
                  <a:srgbClr val="FFFFFF"/>
                </a:solidFill>
                <a:latin typeface="Arial Narrow"/>
                <a:ea typeface="Arial Narrow"/>
                <a:cs typeface="Arial Narrow"/>
                <a:sym typeface="Arial Narrow"/>
              </a:defRPr>
            </a:pPr>
            <a:r>
              <a:t>Former les responsables communication des clubs</a:t>
            </a:r>
            <a:endParaRPr>
              <a:latin typeface="Arial"/>
              <a:ea typeface="Arial"/>
              <a:cs typeface="Arial"/>
              <a:sym typeface="Arial"/>
            </a:endParaRPr>
          </a:p>
          <a:p>
            <a:pPr lvl="1" algn="ctr">
              <a:lnSpc>
                <a:spcPct val="150000"/>
              </a:lnSpc>
              <a:defRPr sz="2800" b="1" i="1">
                <a:solidFill>
                  <a:srgbClr val="373737"/>
                </a:solidFill>
                <a:latin typeface="Arial Narrow"/>
                <a:ea typeface="Arial Narrow"/>
                <a:cs typeface="Arial Narrow"/>
                <a:sym typeface="Arial Narrow"/>
              </a:defRPr>
            </a:pPr>
            <a:endParaRPr/>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a:p>
        </p:txBody>
      </p:sp>
      <p:sp>
        <p:nvSpPr>
          <p:cNvPr id="209" name="Espace réservé du numéro de diapositive 1"/>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38</a:t>
            </a:fld>
            <a:endParaRPr/>
          </a:p>
        </p:txBody>
      </p:sp>
      <p:pic>
        <p:nvPicPr>
          <p:cNvPr id="210" name="Picture 6" descr="Picture 6"/>
          <p:cNvPicPr>
            <a:picLocks noChangeAspect="1"/>
          </p:cNvPicPr>
          <p:nvPr/>
        </p:nvPicPr>
        <p:blipFill>
          <a:blip r:embed="rId2" cstate="print"/>
          <a:stretch>
            <a:fillRect/>
          </a:stretch>
        </p:blipFill>
        <p:spPr>
          <a:xfrm>
            <a:off x="6189662" y="0"/>
            <a:ext cx="2835276" cy="727075"/>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re 1"/>
          <p:cNvSpPr txBox="1">
            <a:spLocks noGrp="1"/>
          </p:cNvSpPr>
          <p:nvPr>
            <p:ph type="ctrTitle"/>
          </p:nvPr>
        </p:nvSpPr>
        <p:spPr>
          <a:xfrm>
            <a:off x="237066" y="470428"/>
            <a:ext cx="8737601" cy="1112839"/>
          </a:xfrm>
          <a:prstGeom prst="rect">
            <a:avLst/>
          </a:prstGeom>
        </p:spPr>
        <p:txBody>
          <a:bodyPr/>
          <a:lstStyle/>
          <a:p>
            <a:pPr lvl="1" algn="ctr">
              <a:defRPr sz="36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t>OBJECTIFS de ce PLD</a:t>
            </a:r>
            <a:br/>
            <a:endParaRPr/>
          </a:p>
        </p:txBody>
      </p:sp>
      <p:sp>
        <p:nvSpPr>
          <p:cNvPr id="216" name="Sous-titre 2"/>
          <p:cNvSpPr txBox="1">
            <a:spLocks noGrp="1"/>
          </p:cNvSpPr>
          <p:nvPr>
            <p:ph type="subTitle" sz="quarter" idx="1"/>
          </p:nvPr>
        </p:nvSpPr>
        <p:spPr>
          <a:xfrm>
            <a:off x="457200" y="1121304"/>
            <a:ext cx="8559800" cy="961496"/>
          </a:xfrm>
          <a:prstGeom prst="rect">
            <a:avLst/>
          </a:prstGeom>
        </p:spPr>
        <p:txBody>
          <a:bodyPr/>
          <a:lstStyle/>
          <a:p>
            <a:pPr lvl="1" indent="0">
              <a:defRPr b="1">
                <a:solidFill>
                  <a:schemeClr val="accent2"/>
                </a:solidFill>
                <a:effectLst>
                  <a:outerShdw blurRad="38100" dist="38100" dir="2700000" rotWithShape="0">
                    <a:srgbClr val="000000">
                      <a:alpha val="43137"/>
                    </a:srgbClr>
                  </a:outerShdw>
                </a:effectLst>
                <a:latin typeface="Arial Narrow"/>
                <a:ea typeface="Arial Narrow"/>
                <a:cs typeface="Arial Narrow"/>
                <a:sym typeface="Arial Narrow"/>
              </a:defRPr>
            </a:pPr>
            <a:r>
              <a:t>Jeunesse, Action Professionnelle Internationale et Environnement</a:t>
            </a:r>
          </a:p>
        </p:txBody>
      </p:sp>
      <p:sp>
        <p:nvSpPr>
          <p:cNvPr id="217" name="Espace réservé du numéro de diapositive 3"/>
          <p:cNvSpPr txBox="1">
            <a:spLocks noGrp="1"/>
          </p:cNvSpPr>
          <p:nvPr>
            <p:ph type="sldNum" sz="quarter" idx="2"/>
          </p:nvPr>
        </p:nvSpPr>
        <p:spPr>
          <a:xfrm>
            <a:off x="825672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39</a:t>
            </a:fld>
            <a:endParaRPr/>
          </a:p>
        </p:txBody>
      </p:sp>
      <p:sp>
        <p:nvSpPr>
          <p:cNvPr id="218" name="Rectangle 5"/>
          <p:cNvSpPr txBox="1"/>
          <p:nvPr/>
        </p:nvSpPr>
        <p:spPr>
          <a:xfrm>
            <a:off x="1581624" y="1646451"/>
            <a:ext cx="6048485"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lvl="1" algn="ctr">
              <a:lnSpc>
                <a:spcPct val="150000"/>
              </a:lnSpc>
              <a:defRPr sz="2400" b="1" u="sng">
                <a:solidFill>
                  <a:srgbClr val="FFFFFF"/>
                </a:solidFill>
                <a:latin typeface="Arial Narrow"/>
                <a:ea typeface="Arial Narrow"/>
                <a:cs typeface="Arial Narrow"/>
                <a:sym typeface="Arial Narrow"/>
              </a:defRPr>
            </a:pPr>
            <a:r>
              <a:t>Mais cela doit répondre à 4 objectifs majeurs :</a:t>
            </a:r>
          </a:p>
        </p:txBody>
      </p:sp>
      <p:sp>
        <p:nvSpPr>
          <p:cNvPr id="219" name="Rectangle 6"/>
          <p:cNvSpPr txBox="1"/>
          <p:nvPr/>
        </p:nvSpPr>
        <p:spPr>
          <a:xfrm>
            <a:off x="206587" y="2638357"/>
            <a:ext cx="8773160" cy="275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971550" lvl="1" indent="-514350">
              <a:lnSpc>
                <a:spcPct val="150000"/>
              </a:lnSpc>
              <a:buSzPct val="100000"/>
              <a:buAutoNum type="arabicParenR"/>
              <a:defRPr b="1">
                <a:solidFill>
                  <a:srgbClr val="FFFFFF"/>
                </a:solidFill>
                <a:latin typeface="Arial Narrow"/>
                <a:ea typeface="Arial Narrow"/>
                <a:cs typeface="Arial Narrow"/>
                <a:sym typeface="Arial Narrow"/>
              </a:defRPr>
            </a:pPr>
            <a:r>
              <a:t>Atteindre un objectif de 2400 membres dans les deux ans </a:t>
            </a:r>
            <a:endParaRPr>
              <a:latin typeface="Arial"/>
              <a:ea typeface="Arial"/>
              <a:cs typeface="Arial"/>
              <a:sym typeface="Arial"/>
            </a:endParaRPr>
          </a:p>
          <a:p>
            <a:pPr marL="971550" lvl="1" indent="-514350">
              <a:lnSpc>
                <a:spcPct val="150000"/>
              </a:lnSpc>
              <a:buSzPct val="100000"/>
              <a:buAutoNum type="arabicParenR"/>
              <a:defRPr b="1">
                <a:solidFill>
                  <a:srgbClr val="FFFFFF"/>
                </a:solidFill>
                <a:latin typeface="Arial Narrow"/>
                <a:ea typeface="Arial Narrow"/>
                <a:cs typeface="Arial Narrow"/>
                <a:sym typeface="Arial Narrow"/>
              </a:defRPr>
            </a:pPr>
            <a:r>
              <a:t>Augmenter l’implication (collecte de fonds, nombre de membres participants…) des clubs dans leurs actions de 10 % </a:t>
            </a:r>
            <a:endParaRPr>
              <a:latin typeface="Arial"/>
              <a:ea typeface="Arial"/>
              <a:cs typeface="Arial"/>
              <a:sym typeface="Arial"/>
            </a:endParaRPr>
          </a:p>
          <a:p>
            <a:pPr marL="514350" lvl="1" indent="-57150">
              <a:lnSpc>
                <a:spcPct val="150000"/>
              </a:lnSpc>
              <a:defRPr b="1">
                <a:solidFill>
                  <a:srgbClr val="FFFFFF"/>
                </a:solidFill>
                <a:latin typeface="Arial Narrow"/>
                <a:ea typeface="Arial Narrow"/>
                <a:cs typeface="Arial Narrow"/>
                <a:sym typeface="Arial Narrow"/>
              </a:defRPr>
            </a:pPr>
            <a:r>
              <a:t>3)     Augmenter la présence du Rotary dans les médias de 10 %  avec une communication </a:t>
            </a:r>
            <a:endParaRPr>
              <a:latin typeface="Arial"/>
              <a:ea typeface="Arial"/>
              <a:cs typeface="Arial"/>
              <a:sym typeface="Arial"/>
            </a:endParaRPr>
          </a:p>
          <a:p>
            <a:pPr lvl="1">
              <a:lnSpc>
                <a:spcPct val="150000"/>
              </a:lnSpc>
              <a:defRPr b="1">
                <a:solidFill>
                  <a:srgbClr val="FFFFFF"/>
                </a:solidFill>
                <a:latin typeface="Arial Narrow"/>
                <a:ea typeface="Arial Narrow"/>
                <a:cs typeface="Arial Narrow"/>
                <a:sym typeface="Arial Narrow"/>
              </a:defRPr>
            </a:pPr>
            <a:r>
              <a:t>        structurée et pertinente</a:t>
            </a:r>
            <a:endParaRPr>
              <a:latin typeface="Arial"/>
              <a:ea typeface="Arial"/>
              <a:cs typeface="Arial"/>
              <a:sym typeface="Arial"/>
            </a:endParaRPr>
          </a:p>
          <a:p>
            <a:pPr lvl="1">
              <a:lnSpc>
                <a:spcPct val="150000"/>
              </a:lnSpc>
              <a:defRPr b="1">
                <a:solidFill>
                  <a:srgbClr val="FFFFFF"/>
                </a:solidFill>
                <a:latin typeface="Arial Narrow"/>
                <a:ea typeface="Arial Narrow"/>
                <a:cs typeface="Arial Narrow"/>
                <a:sym typeface="Arial Narrow"/>
              </a:defRPr>
            </a:pPr>
            <a:r>
              <a:t>4)    Faire Rayonner le Rotary auprès des jeunes, des professionnels, et des  établissements              de formation   générale et professionnelle</a:t>
            </a:r>
          </a:p>
        </p:txBody>
      </p:sp>
      <p:pic>
        <p:nvPicPr>
          <p:cNvPr id="7" name="Picture 6" descr="Picture 6"/>
          <p:cNvPicPr>
            <a:picLocks noChangeAspect="1"/>
          </p:cNvPicPr>
          <p:nvPr/>
        </p:nvPicPr>
        <p:blipFill>
          <a:blip r:embed="rId2" cstate="print"/>
          <a:stretch>
            <a:fillRect/>
          </a:stretch>
        </p:blipFill>
        <p:spPr>
          <a:xfrm>
            <a:off x="7380312" y="188640"/>
            <a:ext cx="1584176" cy="38938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re 1"/>
          <p:cNvSpPr txBox="1">
            <a:spLocks noGrp="1"/>
          </p:cNvSpPr>
          <p:nvPr>
            <p:ph type="title"/>
          </p:nvPr>
        </p:nvSpPr>
        <p:spPr>
          <a:xfrm>
            <a:off x="704850" y="1000125"/>
            <a:ext cx="7886700" cy="1325563"/>
          </a:xfrm>
          <a:prstGeom prst="rect">
            <a:avLst/>
          </a:prstGeom>
        </p:spPr>
        <p:txBody>
          <a:bodyPr/>
          <a:lstStyle/>
          <a:p>
            <a:r>
              <a:t>            </a:t>
            </a:r>
            <a:r>
              <a:rPr>
                <a:solidFill>
                  <a:srgbClr val="FF0000"/>
                </a:solidFill>
              </a:rPr>
              <a:t>Nos Valeurs </a:t>
            </a:r>
          </a:p>
        </p:txBody>
      </p:sp>
      <p:sp>
        <p:nvSpPr>
          <p:cNvPr id="109" name="Espace réservé du contenu 2"/>
          <p:cNvSpPr txBox="1">
            <a:spLocks noGrp="1"/>
          </p:cNvSpPr>
          <p:nvPr>
            <p:ph type="body" sz="half" idx="1"/>
          </p:nvPr>
        </p:nvSpPr>
        <p:spPr>
          <a:xfrm>
            <a:off x="2465918" y="2579159"/>
            <a:ext cx="4536017" cy="3669242"/>
          </a:xfrm>
          <a:prstGeom prst="rect">
            <a:avLst/>
          </a:prstGeom>
        </p:spPr>
        <p:txBody>
          <a:bodyPr>
            <a:normAutofit lnSpcReduction="10000"/>
          </a:bodyPr>
          <a:lstStyle/>
          <a:p>
            <a:pPr>
              <a:lnSpc>
                <a:spcPct val="150000"/>
              </a:lnSpc>
              <a:buFontTx/>
              <a:buChar char="✓"/>
              <a:defRPr>
                <a:solidFill>
                  <a:srgbClr val="FFFFFF"/>
                </a:solidFill>
              </a:defRPr>
            </a:pPr>
            <a:r>
              <a:t>La camaraderie</a:t>
            </a:r>
          </a:p>
          <a:p>
            <a:pPr>
              <a:lnSpc>
                <a:spcPct val="150000"/>
              </a:lnSpc>
              <a:buFontTx/>
              <a:buChar char="✓"/>
              <a:defRPr>
                <a:solidFill>
                  <a:srgbClr val="FFFFFF"/>
                </a:solidFill>
              </a:defRPr>
            </a:pPr>
            <a:r>
              <a:t>L’intégrité </a:t>
            </a:r>
          </a:p>
          <a:p>
            <a:pPr>
              <a:lnSpc>
                <a:spcPct val="150000"/>
              </a:lnSpc>
              <a:buFontTx/>
              <a:buChar char="✓"/>
              <a:defRPr>
                <a:solidFill>
                  <a:srgbClr val="FFFFFF"/>
                </a:solidFill>
              </a:defRPr>
            </a:pPr>
            <a:r>
              <a:t>La diversité </a:t>
            </a:r>
          </a:p>
          <a:p>
            <a:pPr>
              <a:lnSpc>
                <a:spcPct val="150000"/>
              </a:lnSpc>
              <a:buFontTx/>
              <a:buChar char="✓"/>
              <a:defRPr>
                <a:solidFill>
                  <a:srgbClr val="FFFFFF"/>
                </a:solidFill>
              </a:defRPr>
            </a:pPr>
            <a:r>
              <a:t>Le leadership</a:t>
            </a:r>
          </a:p>
          <a:p>
            <a:pPr>
              <a:lnSpc>
                <a:spcPct val="150000"/>
              </a:lnSpc>
              <a:buFontTx/>
              <a:buChar char="✓"/>
              <a:defRPr>
                <a:solidFill>
                  <a:srgbClr val="FFFFFF"/>
                </a:solidFill>
              </a:defRPr>
            </a:pPr>
            <a:r>
              <a:t>Servir d’abord  </a:t>
            </a:r>
          </a:p>
        </p:txBody>
      </p:sp>
      <p:sp>
        <p:nvSpPr>
          <p:cNvPr id="110" name="Espace réservé du numéro de diapositive 3"/>
          <p:cNvSpPr txBox="1">
            <a:spLocks noGrp="1"/>
          </p:cNvSpPr>
          <p:nvPr>
            <p:ph type="sldNum" sz="quarter" idx="2"/>
          </p:nvPr>
        </p:nvSpPr>
        <p:spPr>
          <a:xfrm>
            <a:off x="833396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a:t>
            </a:fld>
            <a:endParaRPr/>
          </a:p>
        </p:txBody>
      </p:sp>
      <p:pic>
        <p:nvPicPr>
          <p:cNvPr id="111" name="Picture 6" descr="Picture 6"/>
          <p:cNvPicPr>
            <a:picLocks noChangeAspect="1"/>
          </p:cNvPicPr>
          <p:nvPr/>
        </p:nvPicPr>
        <p:blipFill>
          <a:blip r:embed="rId2" cstate="print"/>
          <a:stretch>
            <a:fillRect/>
          </a:stretch>
        </p:blipFill>
        <p:spPr>
          <a:xfrm>
            <a:off x="6197598" y="186266"/>
            <a:ext cx="2836864" cy="846139"/>
          </a:xfrm>
          <a:prstGeom prst="rect">
            <a:avLst/>
          </a:prstGeom>
          <a:ln w="12700">
            <a:miter lim="400000"/>
          </a:ln>
        </p:spPr>
      </p:pic>
      <p:sp>
        <p:nvSpPr>
          <p:cNvPr id="112" name="Connecteur droit 6"/>
          <p:cNvSpPr/>
          <p:nvPr/>
        </p:nvSpPr>
        <p:spPr>
          <a:xfrm flipV="1">
            <a:off x="465667" y="2277531"/>
            <a:ext cx="8331200" cy="16935"/>
          </a:xfrm>
          <a:prstGeom prst="line">
            <a:avLst/>
          </a:prstGeom>
          <a:ln w="38100">
            <a:solidFill>
              <a:srgbClr val="FF0000"/>
            </a:solidFill>
            <a:miter/>
          </a:ln>
        </p:spPr>
        <p:txBody>
          <a:bodyPr lIns="45719" rIns="45719"/>
          <a:lstStyle/>
          <a:p>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24744"/>
            <a:ext cx="7886700" cy="1325563"/>
          </a:xfrm>
        </p:spPr>
        <p:txBody>
          <a:bodyPr/>
          <a:lstStyle/>
          <a:p>
            <a:r>
              <a:rPr lang="fr-FR" dirty="0"/>
              <a:t>           </a:t>
            </a:r>
            <a:r>
              <a:rPr lang="fr-FR" dirty="0">
                <a:solidFill>
                  <a:srgbClr val="FF0000"/>
                </a:solidFill>
              </a:rPr>
              <a:t>Président FORMATION </a:t>
            </a:r>
            <a:br>
              <a:rPr lang="fr-FR" dirty="0"/>
            </a:br>
            <a:r>
              <a:rPr lang="fr-FR" dirty="0">
                <a:solidFill>
                  <a:srgbClr val="92D050"/>
                </a:solidFill>
              </a:rPr>
              <a:t>                     </a:t>
            </a:r>
            <a:r>
              <a:rPr lang="fr-FR" dirty="0" err="1">
                <a:solidFill>
                  <a:srgbClr val="92D050"/>
                </a:solidFill>
              </a:rPr>
              <a:t>Eric</a:t>
            </a:r>
            <a:r>
              <a:rPr lang="fr-FR" dirty="0">
                <a:solidFill>
                  <a:srgbClr val="92D050"/>
                </a:solidFill>
              </a:rPr>
              <a:t> PILLOT </a:t>
            </a:r>
          </a:p>
        </p:txBody>
      </p:sp>
      <p:pic>
        <p:nvPicPr>
          <p:cNvPr id="5" name="Espace réservé du contenu 4" descr="a9e6605ffe541a553b08721f0b2309be5f3ff3721620034963.jpg"/>
          <p:cNvPicPr>
            <a:picLocks noGrp="1" noChangeAspect="1"/>
          </p:cNvPicPr>
          <p:nvPr>
            <p:ph idx="1"/>
          </p:nvPr>
        </p:nvPicPr>
        <p:blipFill>
          <a:blip r:embed="rId2" cstate="print"/>
          <a:stretch>
            <a:fillRect/>
          </a:stretch>
        </p:blipFill>
        <p:spPr>
          <a:xfrm>
            <a:off x="3203848" y="2564904"/>
            <a:ext cx="2857500" cy="3810000"/>
          </a:xfrm>
        </p:spPr>
      </p:pic>
      <p:sp>
        <p:nvSpPr>
          <p:cNvPr id="4" name="Espace réservé du numéro de diapositive 3"/>
          <p:cNvSpPr>
            <a:spLocks noGrp="1"/>
          </p:cNvSpPr>
          <p:nvPr>
            <p:ph type="sldNum" sz="quarter" idx="12"/>
          </p:nvPr>
        </p:nvSpPr>
        <p:spPr/>
        <p:txBody>
          <a:bodyPr/>
          <a:lstStyle/>
          <a:p>
            <a:fld id="{6334F6E0-9A10-4624-B736-18FE9C672F18}" type="slidenum">
              <a:rPr lang="fr-FR" altLang="fr-FR" smtClean="0"/>
              <a:pPr/>
              <a:t>40</a:t>
            </a:fld>
            <a:endParaRPr lang="fr-FR" altLang="fr-FR"/>
          </a:p>
        </p:txBody>
      </p:sp>
      <p:pic>
        <p:nvPicPr>
          <p:cNvPr id="6" name="Picture 6" descr="Picture 6"/>
          <p:cNvPicPr>
            <a:picLocks noChangeAspect="1"/>
          </p:cNvPicPr>
          <p:nvPr/>
        </p:nvPicPr>
        <p:blipFill>
          <a:blip r:embed="rId3" cstate="print"/>
          <a:stretch>
            <a:fillRect/>
          </a:stretch>
        </p:blipFill>
        <p:spPr>
          <a:xfrm>
            <a:off x="6172729" y="110066"/>
            <a:ext cx="2835276" cy="727076"/>
          </a:xfrm>
          <a:prstGeom prst="rect">
            <a:avLst/>
          </a:prstGeom>
          <a:ln w="12700">
            <a:miter lim="400000"/>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3"/>
          <p:cNvSpPr txBox="1"/>
          <p:nvPr/>
        </p:nvSpPr>
        <p:spPr>
          <a:xfrm>
            <a:off x="45719" y="642937"/>
            <a:ext cx="8966836" cy="8575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40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La Commission Formation </a:t>
            </a:r>
            <a:endParaRPr dirty="0">
              <a:latin typeface="Arial"/>
              <a:ea typeface="Arial"/>
              <a:cs typeface="Arial"/>
              <a:sym typeface="Arial"/>
            </a:endParaRPr>
          </a:p>
          <a:p>
            <a:pPr lvl="1" algn="ctr">
              <a:lnSpc>
                <a:spcPct val="150000"/>
              </a:lnSpc>
              <a:defRPr sz="2000" b="1" i="1">
                <a:solidFill>
                  <a:srgbClr val="00B05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LES OBJECTIFS :</a:t>
            </a:r>
            <a:endParaRPr dirty="0">
              <a:solidFill>
                <a:srgbClr val="C00000"/>
              </a:solidFill>
            </a:endParaRPr>
          </a:p>
          <a:p>
            <a:pPr marL="342900" indent="-342900" algn="just">
              <a:lnSpc>
                <a:spcPct val="150000"/>
              </a:lnSpc>
              <a:spcBef>
                <a:spcPts val="600"/>
              </a:spcBef>
              <a:buSzPct val="100000"/>
              <a:buChar char="✓"/>
              <a:defRPr sz="2000" b="1">
                <a:solidFill>
                  <a:srgbClr val="FFFFFF"/>
                </a:solidFill>
                <a:latin typeface="Arial Narrow"/>
                <a:ea typeface="Arial Narrow"/>
                <a:cs typeface="Arial Narrow"/>
                <a:sym typeface="Arial Narrow"/>
              </a:defRPr>
            </a:pPr>
            <a:r>
              <a:rPr dirty="0" err="1"/>
              <a:t>Mettre</a:t>
            </a:r>
            <a:r>
              <a:rPr dirty="0"/>
              <a:t> en place des formations </a:t>
            </a:r>
            <a:r>
              <a:rPr dirty="0">
                <a:solidFill>
                  <a:srgbClr val="FF0000"/>
                </a:solidFill>
              </a:rPr>
              <a:t>pour les </a:t>
            </a:r>
            <a:r>
              <a:rPr dirty="0" err="1">
                <a:solidFill>
                  <a:srgbClr val="FF0000"/>
                </a:solidFill>
              </a:rPr>
              <a:t>présidents</a:t>
            </a:r>
            <a:r>
              <a:rPr dirty="0">
                <a:solidFill>
                  <a:srgbClr val="FF0000"/>
                </a:solidFill>
              </a:rPr>
              <a:t> </a:t>
            </a:r>
            <a:r>
              <a:rPr dirty="0" err="1">
                <a:solidFill>
                  <a:srgbClr val="FF0000"/>
                </a:solidFill>
              </a:rPr>
              <a:t>élus</a:t>
            </a:r>
            <a:r>
              <a:rPr dirty="0">
                <a:solidFill>
                  <a:srgbClr val="FF0000"/>
                </a:solidFill>
              </a:rPr>
              <a:t> et pour </a:t>
            </a:r>
            <a:r>
              <a:rPr dirty="0" err="1">
                <a:solidFill>
                  <a:srgbClr val="FF0000"/>
                </a:solidFill>
              </a:rPr>
              <a:t>leurs</a:t>
            </a:r>
            <a:r>
              <a:rPr dirty="0">
                <a:solidFill>
                  <a:srgbClr val="FF0000"/>
                </a:solidFill>
              </a:rPr>
              <a:t> </a:t>
            </a:r>
            <a:r>
              <a:rPr dirty="0" err="1">
                <a:solidFill>
                  <a:srgbClr val="FF0000"/>
                </a:solidFill>
              </a:rPr>
              <a:t>équipes</a:t>
            </a:r>
            <a:r>
              <a:rPr dirty="0">
                <a:solidFill>
                  <a:srgbClr val="FF0000"/>
                </a:solidFill>
              </a:rPr>
              <a:t> </a:t>
            </a:r>
            <a:r>
              <a:rPr dirty="0" err="1"/>
              <a:t>dans</a:t>
            </a:r>
            <a:r>
              <a:rPr dirty="0"/>
              <a:t> le but </a:t>
            </a:r>
            <a:r>
              <a:rPr dirty="0" err="1"/>
              <a:t>qu’ils</a:t>
            </a:r>
            <a:r>
              <a:rPr dirty="0"/>
              <a:t> </a:t>
            </a:r>
            <a:r>
              <a:rPr dirty="0" err="1"/>
              <a:t>disposent</a:t>
            </a:r>
            <a:r>
              <a:rPr dirty="0"/>
              <a:t>, à </a:t>
            </a:r>
            <a:r>
              <a:rPr dirty="0" err="1"/>
              <a:t>leur</a:t>
            </a:r>
            <a:r>
              <a:rPr dirty="0"/>
              <a:t> issue, d’un plan </a:t>
            </a:r>
            <a:r>
              <a:rPr dirty="0" err="1"/>
              <a:t>d’action</a:t>
            </a:r>
            <a:r>
              <a:rPr dirty="0"/>
              <a:t> pour </a:t>
            </a:r>
            <a:r>
              <a:rPr dirty="0" err="1"/>
              <a:t>leur</a:t>
            </a:r>
            <a:r>
              <a:rPr dirty="0"/>
              <a:t> </a:t>
            </a:r>
            <a:r>
              <a:rPr dirty="0" err="1"/>
              <a:t>année</a:t>
            </a:r>
            <a:r>
              <a:rPr dirty="0"/>
              <a:t> via Rotary club Central, d’un </a:t>
            </a:r>
            <a:r>
              <a:rPr dirty="0" err="1"/>
              <a:t>tutoriel</a:t>
            </a:r>
            <a:r>
              <a:rPr dirty="0"/>
              <a:t> et </a:t>
            </a:r>
            <a:r>
              <a:rPr dirty="0" err="1"/>
              <a:t>d’une</a:t>
            </a:r>
            <a:r>
              <a:rPr dirty="0"/>
              <a:t> fiche </a:t>
            </a:r>
            <a:r>
              <a:rPr dirty="0" err="1"/>
              <a:t>préparatoire</a:t>
            </a:r>
            <a:r>
              <a:rPr dirty="0"/>
              <a:t> de </a:t>
            </a:r>
            <a:r>
              <a:rPr dirty="0" err="1"/>
              <a:t>leur</a:t>
            </a:r>
            <a:r>
              <a:rPr dirty="0"/>
              <a:t> plan </a:t>
            </a:r>
            <a:r>
              <a:rPr dirty="0" err="1"/>
              <a:t>d’action</a:t>
            </a:r>
            <a:r>
              <a:rPr dirty="0"/>
              <a:t> pour </a:t>
            </a:r>
            <a:r>
              <a:rPr dirty="0" err="1"/>
              <a:t>leur</a:t>
            </a:r>
            <a:r>
              <a:rPr dirty="0"/>
              <a:t> </a:t>
            </a:r>
            <a:r>
              <a:rPr dirty="0" err="1"/>
              <a:t>année</a:t>
            </a:r>
            <a:r>
              <a:rPr dirty="0"/>
              <a:t> de </a:t>
            </a:r>
            <a:r>
              <a:rPr dirty="0" err="1"/>
              <a:t>présidence</a:t>
            </a:r>
            <a:endParaRPr dirty="0">
              <a:latin typeface="Arial"/>
              <a:ea typeface="Arial"/>
              <a:cs typeface="Arial"/>
              <a:sym typeface="Arial"/>
            </a:endParaRPr>
          </a:p>
          <a:p>
            <a:pPr marL="342900" indent="-342900" algn="just">
              <a:lnSpc>
                <a:spcPct val="150000"/>
              </a:lnSpc>
              <a:spcBef>
                <a:spcPts val="600"/>
              </a:spcBef>
              <a:buSzPct val="100000"/>
              <a:buChar char="✓"/>
              <a:defRPr sz="2000" b="1">
                <a:solidFill>
                  <a:srgbClr val="FFFFFF"/>
                </a:solidFill>
                <a:latin typeface="Arial Narrow"/>
                <a:ea typeface="Arial Narrow"/>
                <a:cs typeface="Arial Narrow"/>
                <a:sym typeface="Arial Narrow"/>
              </a:defRPr>
            </a:pPr>
            <a:r>
              <a:rPr dirty="0"/>
              <a:t>Donner les points de </a:t>
            </a:r>
            <a:r>
              <a:rPr dirty="0" err="1"/>
              <a:t>repères</a:t>
            </a:r>
            <a:r>
              <a:rPr dirty="0"/>
              <a:t> </a:t>
            </a:r>
            <a:r>
              <a:rPr dirty="0" err="1"/>
              <a:t>sur</a:t>
            </a:r>
            <a:r>
              <a:rPr dirty="0"/>
              <a:t> les axes </a:t>
            </a:r>
            <a:r>
              <a:rPr dirty="0" err="1"/>
              <a:t>majeurs</a:t>
            </a:r>
            <a:r>
              <a:rPr dirty="0"/>
              <a:t> de </a:t>
            </a:r>
            <a:r>
              <a:rPr dirty="0" err="1"/>
              <a:t>l’année</a:t>
            </a:r>
            <a:r>
              <a:rPr dirty="0"/>
              <a:t> </a:t>
            </a:r>
            <a:r>
              <a:rPr dirty="0" err="1"/>
              <a:t>rotarienne</a:t>
            </a:r>
            <a:r>
              <a:rPr dirty="0"/>
              <a:t> à </a:t>
            </a:r>
            <a:r>
              <a:rPr dirty="0" err="1"/>
              <a:t>venir</a:t>
            </a:r>
            <a:r>
              <a:rPr dirty="0"/>
              <a:t> (PLD) et les </a:t>
            </a:r>
            <a:r>
              <a:rPr dirty="0" err="1"/>
              <a:t>interlocuteurs</a:t>
            </a:r>
            <a:r>
              <a:rPr dirty="0"/>
              <a:t> des commissions</a:t>
            </a:r>
            <a:endParaRPr dirty="0">
              <a:latin typeface="Arial"/>
              <a:ea typeface="Arial"/>
              <a:cs typeface="Arial"/>
              <a:sym typeface="Arial"/>
            </a:endParaRPr>
          </a:p>
          <a:p>
            <a:pPr marL="342900" indent="-342900" algn="just">
              <a:lnSpc>
                <a:spcPct val="150000"/>
              </a:lnSpc>
              <a:spcBef>
                <a:spcPts val="600"/>
              </a:spcBef>
              <a:buSzPct val="100000"/>
              <a:buChar char="✓"/>
              <a:defRPr sz="2000" b="1">
                <a:solidFill>
                  <a:srgbClr val="FFFFFF"/>
                </a:solidFill>
                <a:latin typeface="Arial Narrow"/>
                <a:ea typeface="Arial Narrow"/>
                <a:cs typeface="Arial Narrow"/>
                <a:sym typeface="Arial Narrow"/>
              </a:defRPr>
            </a:pPr>
            <a:r>
              <a:rPr dirty="0" err="1"/>
              <a:t>Mettre</a:t>
            </a:r>
            <a:r>
              <a:rPr dirty="0"/>
              <a:t> en </a:t>
            </a:r>
            <a:r>
              <a:rPr dirty="0" err="1"/>
              <a:t>œuvre</a:t>
            </a:r>
            <a:r>
              <a:rPr dirty="0"/>
              <a:t>  des formations </a:t>
            </a:r>
            <a:r>
              <a:rPr dirty="0" err="1"/>
              <a:t>comportementales</a:t>
            </a:r>
            <a:r>
              <a:rPr dirty="0"/>
              <a:t> en </a:t>
            </a:r>
            <a:r>
              <a:rPr dirty="0" err="1"/>
              <a:t>développant</a:t>
            </a:r>
            <a:r>
              <a:rPr dirty="0"/>
              <a:t> le Leadership au SFPE, par le RYLA et par </a:t>
            </a:r>
            <a:r>
              <a:rPr dirty="0" err="1"/>
              <a:t>l’IRL</a:t>
            </a:r>
            <a:endParaRPr dirty="0">
              <a:latin typeface="Arial"/>
              <a:ea typeface="Arial"/>
              <a:cs typeface="Arial"/>
              <a:sym typeface="Arial"/>
            </a:endParaRPr>
          </a:p>
          <a:p>
            <a:pPr lvl="1" algn="ctr">
              <a:lnSpc>
                <a:spcPct val="150000"/>
              </a:lnSpc>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a:p>
            <a:pPr marL="914400" lvl="1" indent="-457200" algn="ctr">
              <a:lnSpc>
                <a:spcPct val="150000"/>
              </a:lnSpc>
              <a:buSzPct val="100000"/>
              <a:buChar char="✓"/>
              <a:defRPr sz="2800" b="1" i="1">
                <a:solidFill>
                  <a:srgbClr val="373737"/>
                </a:solidFill>
                <a:latin typeface="Arial Narrow"/>
                <a:ea typeface="Arial Narrow"/>
                <a:cs typeface="Arial Narrow"/>
                <a:sym typeface="Arial Narrow"/>
              </a:defRPr>
            </a:pPr>
            <a:endParaRPr dirty="0"/>
          </a:p>
        </p:txBody>
      </p:sp>
      <p:pic>
        <p:nvPicPr>
          <p:cNvPr id="213" name="Picture 6" descr="Picture 6"/>
          <p:cNvPicPr>
            <a:picLocks noChangeAspect="1"/>
          </p:cNvPicPr>
          <p:nvPr/>
        </p:nvPicPr>
        <p:blipFill>
          <a:blip r:embed="rId2" cstate="print"/>
          <a:stretch>
            <a:fillRect/>
          </a:stretch>
        </p:blipFill>
        <p:spPr>
          <a:xfrm>
            <a:off x="6172729" y="110066"/>
            <a:ext cx="2835276" cy="727076"/>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5" y="3067052"/>
            <a:ext cx="3960440" cy="1258493"/>
          </a:xfrm>
        </p:spPr>
        <p:txBody>
          <a:bodyPr vert="horz" lIns="91440" tIns="45720" rIns="91440" bIns="45720" rtlCol="0" anchor="b" anchorCtr="0">
            <a:normAutofit fontScale="90000"/>
          </a:bodyPr>
          <a:lstStyle/>
          <a:p>
            <a:pPr marL="0" indent="0" algn="ctr">
              <a:lnSpc>
                <a:spcPct val="90000"/>
              </a:lnSpc>
              <a:buNone/>
            </a:pPr>
            <a:r>
              <a:rPr lang="fr-FR" sz="8900" dirty="0">
                <a:solidFill>
                  <a:srgbClr val="FFC000"/>
                </a:solidFill>
              </a:rPr>
              <a:t>SFED</a:t>
            </a:r>
            <a:br>
              <a:rPr lang="fr-FR" sz="1500" dirty="0">
                <a:solidFill>
                  <a:srgbClr val="FFC000"/>
                </a:solidFill>
              </a:rPr>
            </a:br>
            <a:br>
              <a:rPr lang="fr-FR" sz="1500" dirty="0"/>
            </a:br>
            <a:br>
              <a:rPr lang="fr-FR" sz="1500" dirty="0"/>
            </a:br>
            <a:r>
              <a:rPr lang="fr-FR" sz="2000" dirty="0">
                <a:solidFill>
                  <a:srgbClr val="C00000"/>
                </a:solidFill>
              </a:rPr>
              <a:t>Gouvernorat de Gilbert PIERRE- JUSTIN</a:t>
            </a:r>
            <a:br>
              <a:rPr lang="fr-FR" sz="2000" dirty="0">
                <a:solidFill>
                  <a:schemeClr val="tx2">
                    <a:lumMod val="20000"/>
                    <a:lumOff val="80000"/>
                  </a:schemeClr>
                </a:solidFill>
              </a:rPr>
            </a:br>
            <a:r>
              <a:rPr lang="fr-FR" sz="2000" dirty="0">
                <a:solidFill>
                  <a:srgbClr val="00B050"/>
                </a:solidFill>
              </a:rPr>
              <a:t>Année 2023-2024 </a:t>
            </a:r>
            <a:endParaRPr lang="fr-FR" sz="1500" dirty="0">
              <a:solidFill>
                <a:srgbClr val="00B05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980728"/>
            <a:ext cx="3463021" cy="4894730"/>
          </a:xfrm>
          <a:prstGeom prst="rect">
            <a:avLst/>
          </a:prstGeom>
          <a:solidFill>
            <a:schemeClr val="tx2">
              <a:lumMod val="20000"/>
              <a:lumOff val="80000"/>
            </a:schemeClr>
          </a:solidFill>
        </p:spPr>
      </p:pic>
      <p:sp>
        <p:nvSpPr>
          <p:cNvPr id="3" name="ZoneTexte 2">
            <a:extLst>
              <a:ext uri="{FF2B5EF4-FFF2-40B4-BE49-F238E27FC236}">
                <a16:creationId xmlns:a16="http://schemas.microsoft.com/office/drawing/2014/main" id="{6E237946-8B91-475E-84DA-F18360CA6A5C}"/>
              </a:ext>
            </a:extLst>
          </p:cNvPr>
          <p:cNvSpPr txBox="1"/>
          <p:nvPr/>
        </p:nvSpPr>
        <p:spPr>
          <a:xfrm>
            <a:off x="8057591" y="6517227"/>
            <a:ext cx="3388660" cy="2139518"/>
          </a:xfrm>
          <a:prstGeom prst="rect">
            <a:avLst/>
          </a:prstGeom>
        </p:spPr>
        <p:txBody>
          <a:bodyPr vert="horz" lIns="91440" tIns="45720" rIns="91440" bIns="45720" rtlCol="0">
            <a:normAutofit/>
          </a:bodyPr>
          <a:lstStyle/>
          <a:p>
            <a:pPr defTabSz="685800">
              <a:spcBef>
                <a:spcPct val="20000"/>
              </a:spcBef>
              <a:spcAft>
                <a:spcPts val="225"/>
              </a:spcAft>
              <a:buClr>
                <a:schemeClr val="accent6">
                  <a:lumMod val="75000"/>
                </a:schemeClr>
              </a:buClr>
              <a:buSzPct val="130000"/>
            </a:pPr>
            <a:r>
              <a:rPr lang="fr-FR" sz="1050" kern="1200" dirty="0">
                <a:solidFill>
                  <a:schemeClr val="tx1">
                    <a:lumMod val="75000"/>
                    <a:lumOff val="25000"/>
                  </a:schemeClr>
                </a:solidFill>
                <a:latin typeface="+mn-lt"/>
                <a:ea typeface="+mn-ea"/>
                <a:cs typeface="+mn-cs"/>
              </a:rPr>
              <a:t>25/02/2023</a:t>
            </a:r>
          </a:p>
        </p:txBody>
      </p:sp>
      <p:pic>
        <p:nvPicPr>
          <p:cNvPr id="6" name="Picture 6" descr="Picture 6"/>
          <p:cNvPicPr>
            <a:picLocks noChangeAspect="1"/>
          </p:cNvPicPr>
          <p:nvPr/>
        </p:nvPicPr>
        <p:blipFill>
          <a:blip r:embed="rId3" cstate="print"/>
          <a:stretch>
            <a:fillRect/>
          </a:stretch>
        </p:blipFill>
        <p:spPr>
          <a:xfrm>
            <a:off x="179512" y="5589240"/>
            <a:ext cx="2835276" cy="727075"/>
          </a:xfrm>
          <a:prstGeom prst="rect">
            <a:avLst/>
          </a:prstGeom>
          <a:ln w="12700">
            <a:miter lim="400000"/>
          </a:ln>
        </p:spPr>
      </p:pic>
    </p:spTree>
    <p:extLst>
      <p:ext uri="{BB962C8B-B14F-4D97-AF65-F5344CB8AC3E}">
        <p14:creationId xmlns:p14="http://schemas.microsoft.com/office/powerpoint/2010/main" val="325412541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a:extLst>
              <a:ext uri="{FF2B5EF4-FFF2-40B4-BE49-F238E27FC236}">
                <a16:creationId xmlns:a16="http://schemas.microsoft.com/office/drawing/2014/main" id="{96039FBD-8111-4B0E-A0E2-799454047D92}"/>
              </a:ext>
            </a:extLst>
          </p:cNvPr>
          <p:cNvSpPr txBox="1">
            <a:spLocks/>
          </p:cNvSpPr>
          <p:nvPr/>
        </p:nvSpPr>
        <p:spPr>
          <a:xfrm>
            <a:off x="1704512" y="142043"/>
            <a:ext cx="5214521" cy="4208015"/>
          </a:xfrm>
          <a:prstGeom prst="rect">
            <a:avLst/>
          </a:prstGeom>
        </p:spPr>
        <p:txBody>
          <a:bodyPr>
            <a:normAutofit fontScale="60000" lnSpcReduction="2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fr-FR" dirty="0">
                <a:solidFill>
                  <a:schemeClr val="tx1"/>
                </a:solidFill>
              </a:rPr>
            </a:br>
            <a:br>
              <a:rPr lang="fr-FR" dirty="0">
                <a:solidFill>
                  <a:schemeClr val="tx1"/>
                </a:solidFill>
              </a:rPr>
            </a:br>
            <a:br>
              <a:rPr lang="fr-FR" dirty="0">
                <a:solidFill>
                  <a:schemeClr val="tx1"/>
                </a:solidFill>
              </a:rPr>
            </a:br>
            <a:br>
              <a:rPr lang="fr-FR" dirty="0">
                <a:solidFill>
                  <a:schemeClr val="tx1"/>
                </a:solidFill>
              </a:rPr>
            </a:br>
            <a:br>
              <a:rPr lang="fr-FR" dirty="0">
                <a:solidFill>
                  <a:schemeClr val="tx1"/>
                </a:solidFill>
              </a:rPr>
            </a:br>
            <a:br>
              <a:rPr lang="fr-FR" dirty="0">
                <a:solidFill>
                  <a:schemeClr val="tx1"/>
                </a:solidFill>
              </a:rPr>
            </a:br>
            <a:br>
              <a:rPr lang="fr-FR" dirty="0">
                <a:solidFill>
                  <a:schemeClr val="tx1"/>
                </a:solidFill>
              </a:rPr>
            </a:br>
            <a:r>
              <a:rPr lang="fr-FR" sz="7350" dirty="0">
                <a:solidFill>
                  <a:srgbClr val="FF0000"/>
                </a:solidFill>
              </a:rPr>
              <a:t>AFD</a:t>
            </a:r>
            <a:br>
              <a:rPr lang="fr-FR" sz="7350" dirty="0">
                <a:solidFill>
                  <a:srgbClr val="FF0000"/>
                </a:solidFill>
              </a:rPr>
            </a:br>
            <a:r>
              <a:rPr lang="fr-FR" sz="7350" dirty="0">
                <a:solidFill>
                  <a:srgbClr val="FF0000"/>
                </a:solidFill>
              </a:rPr>
              <a:t> 2023/2024</a:t>
            </a:r>
            <a:br>
              <a:rPr lang="fr-FR" sz="4500" dirty="0">
                <a:solidFill>
                  <a:srgbClr val="FF0000"/>
                </a:solidFill>
              </a:rPr>
            </a:br>
            <a:endParaRPr lang="fr-FR" dirty="0">
              <a:solidFill>
                <a:srgbClr val="FF0000"/>
              </a:solidFill>
            </a:endParaRPr>
          </a:p>
        </p:txBody>
      </p:sp>
      <p:pic>
        <p:nvPicPr>
          <p:cNvPr id="5" name="Picture 6" descr="Picture 6"/>
          <p:cNvPicPr>
            <a:picLocks noChangeAspect="1"/>
          </p:cNvPicPr>
          <p:nvPr/>
        </p:nvPicPr>
        <p:blipFill>
          <a:blip r:embed="rId2" cstate="print"/>
          <a:stretch>
            <a:fillRect/>
          </a:stretch>
        </p:blipFill>
        <p:spPr>
          <a:xfrm>
            <a:off x="2483768" y="5085184"/>
            <a:ext cx="4320480" cy="1340768"/>
          </a:xfrm>
          <a:prstGeom prst="rect">
            <a:avLst/>
          </a:prstGeom>
          <a:ln w="12700">
            <a:miter lim="400000"/>
          </a:ln>
        </p:spPr>
      </p:pic>
    </p:spTree>
    <p:extLst>
      <p:ext uri="{BB962C8B-B14F-4D97-AF65-F5344CB8AC3E}">
        <p14:creationId xmlns:p14="http://schemas.microsoft.com/office/powerpoint/2010/main" val="336169560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C8FB4FB-EB0B-489E-AE45-20713E4D14E6}"/>
              </a:ext>
            </a:extLst>
          </p:cNvPr>
          <p:cNvSpPr>
            <a:spLocks noGrp="1"/>
          </p:cNvSpPr>
          <p:nvPr>
            <p:ph type="body" sz="quarter" idx="13"/>
          </p:nvPr>
        </p:nvSpPr>
        <p:spPr>
          <a:xfrm>
            <a:off x="395536" y="116632"/>
            <a:ext cx="7920880" cy="858915"/>
          </a:xfrm>
          <a:ln>
            <a:solidFill>
              <a:schemeClr val="tx1"/>
            </a:solidFill>
          </a:ln>
        </p:spPr>
        <p:txBody>
          <a:bodyPr>
            <a:normAutofit fontScale="77500" lnSpcReduction="20000"/>
          </a:bodyPr>
          <a:lstStyle/>
          <a:p>
            <a:pPr marL="0" indent="0">
              <a:buNone/>
            </a:pPr>
            <a:r>
              <a:rPr lang="fr-FR" b="1" dirty="0">
                <a:solidFill>
                  <a:srgbClr val="FF0000"/>
                </a:solidFill>
              </a:rPr>
              <a:t>         ORGANISATION DE LA FORMATION DU DISTRICT </a:t>
            </a:r>
            <a:r>
              <a:rPr lang="fr-FR" b="1" dirty="0">
                <a:solidFill>
                  <a:schemeClr val="tx1"/>
                </a:solidFill>
              </a:rPr>
              <a:t>:</a:t>
            </a:r>
          </a:p>
          <a:p>
            <a:pPr marL="0" indent="0">
              <a:buNone/>
            </a:pPr>
            <a:r>
              <a:rPr lang="fr-FR" sz="1500" b="1" dirty="0">
                <a:solidFill>
                  <a:srgbClr val="FFC000"/>
                </a:solidFill>
                <a:latin typeface="Arial Narrow" pitchFamily="34" charset="0"/>
              </a:rPr>
              <a:t>3 temps organisés par le district pour accompagner les clubs dans leurs besoins de formation / d’informations</a:t>
            </a:r>
          </a:p>
        </p:txBody>
      </p:sp>
      <p:graphicFrame>
        <p:nvGraphicFramePr>
          <p:cNvPr id="8" name="Diagramme 7">
            <a:extLst>
              <a:ext uri="{FF2B5EF4-FFF2-40B4-BE49-F238E27FC236}">
                <a16:creationId xmlns:a16="http://schemas.microsoft.com/office/drawing/2014/main" id="{7AF650BE-EA6D-4D42-96F0-D35DE63E247C}"/>
              </a:ext>
            </a:extLst>
          </p:cNvPr>
          <p:cNvGraphicFramePr/>
          <p:nvPr>
            <p:extLst>
              <p:ext uri="{D42A27DB-BD31-4B8C-83A1-F6EECF244321}">
                <p14:modId xmlns:p14="http://schemas.microsoft.com/office/powerpoint/2010/main" val="4170903768"/>
              </p:ext>
            </p:extLst>
          </p:nvPr>
        </p:nvGraphicFramePr>
        <p:xfrm>
          <a:off x="545236" y="1667917"/>
          <a:ext cx="8097176" cy="4124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èche : droite 8">
            <a:extLst>
              <a:ext uri="{FF2B5EF4-FFF2-40B4-BE49-F238E27FC236}">
                <a16:creationId xmlns:a16="http://schemas.microsoft.com/office/drawing/2014/main" id="{4E9BAD38-AF2F-4684-ABD2-2B42B47F63C3}"/>
              </a:ext>
            </a:extLst>
          </p:cNvPr>
          <p:cNvSpPr/>
          <p:nvPr/>
        </p:nvSpPr>
        <p:spPr>
          <a:xfrm>
            <a:off x="545236" y="5939359"/>
            <a:ext cx="8097176" cy="363474"/>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i="1" dirty="0">
                <a:solidFill>
                  <a:srgbClr val="FF0000"/>
                </a:solidFill>
              </a:rPr>
              <a:t>AUTOFORMATION : supports Polaris, </a:t>
            </a:r>
            <a:r>
              <a:rPr lang="fr-FR" sz="1350" b="1" i="1" dirty="0" err="1">
                <a:solidFill>
                  <a:srgbClr val="FF0000"/>
                </a:solidFill>
              </a:rPr>
              <a:t>My</a:t>
            </a:r>
            <a:r>
              <a:rPr lang="fr-FR" sz="1350" b="1" i="1" dirty="0">
                <a:solidFill>
                  <a:srgbClr val="FF0000"/>
                </a:solidFill>
              </a:rPr>
              <a:t> rotary…..</a:t>
            </a:r>
          </a:p>
        </p:txBody>
      </p:sp>
      <p:pic>
        <p:nvPicPr>
          <p:cNvPr id="5" name="Picture 6" descr="Picture 6"/>
          <p:cNvPicPr>
            <a:picLocks noChangeAspect="1"/>
          </p:cNvPicPr>
          <p:nvPr/>
        </p:nvPicPr>
        <p:blipFill>
          <a:blip r:embed="rId7" cstate="print"/>
          <a:stretch>
            <a:fillRect/>
          </a:stretch>
        </p:blipFill>
        <p:spPr>
          <a:xfrm>
            <a:off x="0" y="6309320"/>
            <a:ext cx="2664296" cy="548680"/>
          </a:xfrm>
          <a:prstGeom prst="rect">
            <a:avLst/>
          </a:prstGeom>
          <a:ln w="12700">
            <a:miter lim="400000"/>
          </a:ln>
        </p:spPr>
      </p:pic>
    </p:spTree>
    <p:extLst>
      <p:ext uri="{BB962C8B-B14F-4D97-AF65-F5344CB8AC3E}">
        <p14:creationId xmlns:p14="http://schemas.microsoft.com/office/powerpoint/2010/main" val="2097027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C3FBC987-C921-4DF5-BF62-A6B5384F1865}"/>
              </a:ext>
            </a:extLst>
          </p:cNvPr>
          <p:cNvSpPr txBox="1">
            <a:spLocks/>
          </p:cNvSpPr>
          <p:nvPr/>
        </p:nvSpPr>
        <p:spPr>
          <a:xfrm>
            <a:off x="2529984" y="410807"/>
            <a:ext cx="4084032" cy="1325563"/>
          </a:xfrm>
          <a:prstGeom prst="rect">
            <a:avLst/>
          </a:prstGeom>
        </p:spPr>
        <p:txBody>
          <a:bodyPr>
            <a:normAutofit fontScale="55000" lnSpcReduction="2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fr-FR" sz="5400" dirty="0">
                <a:solidFill>
                  <a:srgbClr val="FF0000"/>
                </a:solidFill>
              </a:rPr>
              <a:t>OBJECTIFS :                   600 PARTICIPANTS !</a:t>
            </a:r>
            <a:r>
              <a:rPr lang="fr-FR" sz="5400" dirty="0"/>
              <a:t> </a:t>
            </a:r>
            <a:endParaRPr lang="fr-FR" sz="6000" dirty="0"/>
          </a:p>
        </p:txBody>
      </p:sp>
      <p:sp>
        <p:nvSpPr>
          <p:cNvPr id="3" name="Rectangle 2">
            <a:extLst>
              <a:ext uri="{FF2B5EF4-FFF2-40B4-BE49-F238E27FC236}">
                <a16:creationId xmlns:a16="http://schemas.microsoft.com/office/drawing/2014/main" id="{B2082D36-750B-DB62-99BA-1D387FFB3B86}"/>
              </a:ext>
            </a:extLst>
          </p:cNvPr>
          <p:cNvSpPr/>
          <p:nvPr/>
        </p:nvSpPr>
        <p:spPr>
          <a:xfrm>
            <a:off x="6614015" y="269933"/>
            <a:ext cx="2282335" cy="1325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0000"/>
              </a:solidFill>
            </a:endParaRPr>
          </a:p>
          <a:p>
            <a:pPr algn="ctr"/>
            <a:r>
              <a:rPr lang="fr-FR" b="1" dirty="0">
                <a:solidFill>
                  <a:srgbClr val="FF0000"/>
                </a:solidFill>
              </a:rPr>
              <a:t>100% PDTS ELUS</a:t>
            </a:r>
          </a:p>
          <a:p>
            <a:pPr algn="ctr"/>
            <a:r>
              <a:rPr lang="fr-FR" b="1" dirty="0">
                <a:solidFill>
                  <a:srgbClr val="FF0000"/>
                </a:solidFill>
              </a:rPr>
              <a:t>100% NOUVEAUX MEMBRES</a:t>
            </a:r>
          </a:p>
          <a:p>
            <a:pPr algn="ctr"/>
            <a:endParaRPr lang="fr-FR" b="1" dirty="0">
              <a:solidFill>
                <a:srgbClr val="FF0000"/>
              </a:solidFill>
            </a:endParaRPr>
          </a:p>
        </p:txBody>
      </p:sp>
      <p:sp>
        <p:nvSpPr>
          <p:cNvPr id="4" name="Espace réservé du texte 2">
            <a:extLst>
              <a:ext uri="{FF2B5EF4-FFF2-40B4-BE49-F238E27FC236}">
                <a16:creationId xmlns:a16="http://schemas.microsoft.com/office/drawing/2014/main" id="{E24C0174-7F13-4791-BF6A-DF1986E95646}"/>
              </a:ext>
            </a:extLst>
          </p:cNvPr>
          <p:cNvSpPr txBox="1">
            <a:spLocks/>
          </p:cNvSpPr>
          <p:nvPr/>
        </p:nvSpPr>
        <p:spPr>
          <a:xfrm>
            <a:off x="95422" y="2363086"/>
            <a:ext cx="8725050" cy="3658202"/>
          </a:xfrm>
          <a:prstGeom prst="rect">
            <a:avLst/>
          </a:prstGeom>
          <a:ln>
            <a:noFill/>
          </a:ln>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0" indent="-457200">
              <a:lnSpc>
                <a:spcPct val="150000"/>
              </a:lnSpc>
              <a:buFontTx/>
              <a:buChar char="-"/>
            </a:pPr>
            <a:r>
              <a:rPr lang="fr-FR" sz="2800" b="1" dirty="0">
                <a:solidFill>
                  <a:srgbClr val="92D050"/>
                </a:solidFill>
                <a:latin typeface="Arial Narrow" pitchFamily="34" charset="0"/>
                <a:ea typeface="Calibri" panose="020F0502020204030204" pitchFamily="34" charset="0"/>
              </a:rPr>
              <a:t>Former le plus grand nombre </a:t>
            </a:r>
            <a:r>
              <a:rPr lang="fr-FR" sz="2800" b="1" dirty="0">
                <a:solidFill>
                  <a:schemeClr val="bg2">
                    <a:lumMod val="20000"/>
                    <a:lumOff val="80000"/>
                  </a:schemeClr>
                </a:solidFill>
                <a:latin typeface="Arial Narrow" pitchFamily="34" charset="0"/>
                <a:ea typeface="Calibri" panose="020F0502020204030204" pitchFamily="34" charset="0"/>
              </a:rPr>
              <a:t>: présidents élus, nouveaux membres, membres commissions clubs</a:t>
            </a:r>
          </a:p>
          <a:p>
            <a:pPr marL="457200" indent="-457200">
              <a:lnSpc>
                <a:spcPct val="150000"/>
              </a:lnSpc>
              <a:buFontTx/>
              <a:buChar char="-"/>
            </a:pPr>
            <a:r>
              <a:rPr lang="fr-FR" sz="2800" b="1" dirty="0">
                <a:solidFill>
                  <a:srgbClr val="92D050"/>
                </a:solidFill>
                <a:latin typeface="Arial Narrow" pitchFamily="34" charset="0"/>
                <a:ea typeface="Calibri" panose="020F0502020204030204" pitchFamily="34" charset="0"/>
              </a:rPr>
              <a:t>Donner les points de repères </a:t>
            </a:r>
            <a:r>
              <a:rPr lang="fr-FR" sz="2800" b="1" dirty="0">
                <a:solidFill>
                  <a:schemeClr val="bg2">
                    <a:lumMod val="20000"/>
                    <a:lumOff val="80000"/>
                  </a:schemeClr>
                </a:solidFill>
                <a:latin typeface="Arial Narrow" pitchFamily="34" charset="0"/>
                <a:ea typeface="Calibri" panose="020F0502020204030204" pitchFamily="34" charset="0"/>
              </a:rPr>
              <a:t>sur  les axes majeurs de l’année rotarienne à venir (PLD) et les interlocuteurs des commissions (« organigramme district »)</a:t>
            </a:r>
          </a:p>
        </p:txBody>
      </p:sp>
      <p:pic>
        <p:nvPicPr>
          <p:cNvPr id="6" name="Picture 6" descr="Picture 6"/>
          <p:cNvPicPr>
            <a:picLocks noChangeAspect="1"/>
          </p:cNvPicPr>
          <p:nvPr/>
        </p:nvPicPr>
        <p:blipFill>
          <a:blip r:embed="rId2" cstate="print"/>
          <a:stretch>
            <a:fillRect/>
          </a:stretch>
        </p:blipFill>
        <p:spPr>
          <a:xfrm>
            <a:off x="683568" y="6165304"/>
            <a:ext cx="2664296" cy="548680"/>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C3FBC987-C921-4DF5-BF62-A6B5384F1865}"/>
              </a:ext>
            </a:extLst>
          </p:cNvPr>
          <p:cNvSpPr txBox="1">
            <a:spLocks/>
          </p:cNvSpPr>
          <p:nvPr/>
        </p:nvSpPr>
        <p:spPr>
          <a:xfrm>
            <a:off x="2032834" y="401929"/>
            <a:ext cx="5563502" cy="1325563"/>
          </a:xfrm>
          <a:prstGeom prst="rect">
            <a:avLst/>
          </a:prstGeom>
        </p:spPr>
        <p:txBody>
          <a:bodyPr>
            <a:norm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fr-FR" sz="5400" dirty="0">
                <a:solidFill>
                  <a:srgbClr val="FF0000"/>
                </a:solidFill>
              </a:rPr>
              <a:t>ORGANISATION</a:t>
            </a:r>
            <a:endParaRPr lang="fr-FR" sz="6000" dirty="0">
              <a:solidFill>
                <a:srgbClr val="FF0000"/>
              </a:solidFill>
            </a:endParaRPr>
          </a:p>
        </p:txBody>
      </p:sp>
      <p:sp>
        <p:nvSpPr>
          <p:cNvPr id="3" name="Espace réservé du texte 2">
            <a:extLst>
              <a:ext uri="{FF2B5EF4-FFF2-40B4-BE49-F238E27FC236}">
                <a16:creationId xmlns:a16="http://schemas.microsoft.com/office/drawing/2014/main" id="{E24C0174-7F13-4791-BF6A-DF1986E95646}"/>
              </a:ext>
            </a:extLst>
          </p:cNvPr>
          <p:cNvSpPr txBox="1">
            <a:spLocks/>
          </p:cNvSpPr>
          <p:nvPr/>
        </p:nvSpPr>
        <p:spPr>
          <a:xfrm>
            <a:off x="95422" y="2363086"/>
            <a:ext cx="8706833" cy="1831925"/>
          </a:xfrm>
          <a:prstGeom prst="rect">
            <a:avLst/>
          </a:prstGeom>
          <a:ln>
            <a:noFill/>
          </a:ln>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0" indent="-457200">
              <a:buFontTx/>
              <a:buChar char="-"/>
            </a:pPr>
            <a:r>
              <a:rPr lang="fr-FR" b="1" dirty="0">
                <a:solidFill>
                  <a:srgbClr val="00B050"/>
                </a:solidFill>
                <a:latin typeface="Calibri" panose="020F0502020204030204" pitchFamily="34" charset="0"/>
                <a:ea typeface="Calibri" panose="020F0502020204030204" pitchFamily="34" charset="0"/>
              </a:rPr>
              <a:t>Distanciel / zoom</a:t>
            </a:r>
          </a:p>
          <a:p>
            <a:pPr marL="457200" indent="-457200">
              <a:buFontTx/>
              <a:buChar char="-"/>
            </a:pPr>
            <a:r>
              <a:rPr lang="fr-FR" b="1" dirty="0">
                <a:solidFill>
                  <a:srgbClr val="00B050"/>
                </a:solidFill>
                <a:latin typeface="Calibri" panose="020F0502020204030204" pitchFamily="34" charset="0"/>
                <a:ea typeface="Calibri" panose="020F0502020204030204" pitchFamily="34" charset="0"/>
              </a:rPr>
              <a:t>3 zones / 3 dates, sur 1 matinée (9h/12h30)</a:t>
            </a:r>
          </a:p>
          <a:p>
            <a:pPr marL="457200" indent="-457200">
              <a:buFontTx/>
              <a:buChar char="-"/>
            </a:pPr>
            <a:r>
              <a:rPr lang="fr-FR" b="1" dirty="0">
                <a:solidFill>
                  <a:srgbClr val="00B050"/>
                </a:solidFill>
                <a:latin typeface="Calibri" panose="020F0502020204030204" pitchFamily="34" charset="0"/>
                <a:ea typeface="Calibri" panose="020F0502020204030204" pitchFamily="34" charset="0"/>
              </a:rPr>
              <a:t>7 ateliers</a:t>
            </a:r>
          </a:p>
        </p:txBody>
      </p:sp>
      <p:pic>
        <p:nvPicPr>
          <p:cNvPr id="6" name="Picture 6" descr="Picture 6"/>
          <p:cNvPicPr>
            <a:picLocks noChangeAspect="1"/>
          </p:cNvPicPr>
          <p:nvPr/>
        </p:nvPicPr>
        <p:blipFill>
          <a:blip r:embed="rId2" cstate="print"/>
          <a:stretch>
            <a:fillRect/>
          </a:stretch>
        </p:blipFill>
        <p:spPr>
          <a:xfrm>
            <a:off x="2915816" y="5517232"/>
            <a:ext cx="3672408" cy="1052736"/>
          </a:xfrm>
          <a:prstGeom prst="rect">
            <a:avLst/>
          </a:prstGeom>
          <a:ln w="12700">
            <a:miter lim="400000"/>
          </a:ln>
        </p:spPr>
      </p:pic>
    </p:spTree>
    <p:extLst>
      <p:ext uri="{BB962C8B-B14F-4D97-AF65-F5344CB8AC3E}">
        <p14:creationId xmlns:p14="http://schemas.microsoft.com/office/powerpoint/2010/main" val="426351495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7D6F50C-4431-468F-A9DE-16A1FA4450C4}"/>
              </a:ext>
            </a:extLst>
          </p:cNvPr>
          <p:cNvGraphicFramePr>
            <a:graphicFrameLocks noGrp="1"/>
          </p:cNvGraphicFramePr>
          <p:nvPr>
            <p:extLst>
              <p:ext uri="{D42A27DB-BD31-4B8C-83A1-F6EECF244321}">
                <p14:modId xmlns:p14="http://schemas.microsoft.com/office/powerpoint/2010/main" val="2974638763"/>
              </p:ext>
            </p:extLst>
          </p:nvPr>
        </p:nvGraphicFramePr>
        <p:xfrm>
          <a:off x="0" y="44624"/>
          <a:ext cx="9144000" cy="7665591"/>
        </p:xfrm>
        <a:graphic>
          <a:graphicData uri="http://schemas.openxmlformats.org/drawingml/2006/table">
            <a:tbl>
              <a:tblPr/>
              <a:tblGrid>
                <a:gridCol w="1528176">
                  <a:extLst>
                    <a:ext uri="{9D8B030D-6E8A-4147-A177-3AD203B41FA5}">
                      <a16:colId xmlns:a16="http://schemas.microsoft.com/office/drawing/2014/main" val="648628730"/>
                    </a:ext>
                  </a:extLst>
                </a:gridCol>
                <a:gridCol w="3290170">
                  <a:extLst>
                    <a:ext uri="{9D8B030D-6E8A-4147-A177-3AD203B41FA5}">
                      <a16:colId xmlns:a16="http://schemas.microsoft.com/office/drawing/2014/main" val="2146646566"/>
                    </a:ext>
                  </a:extLst>
                </a:gridCol>
                <a:gridCol w="534704">
                  <a:extLst>
                    <a:ext uri="{9D8B030D-6E8A-4147-A177-3AD203B41FA5}">
                      <a16:colId xmlns:a16="http://schemas.microsoft.com/office/drawing/2014/main" val="3617592369"/>
                    </a:ext>
                  </a:extLst>
                </a:gridCol>
                <a:gridCol w="1210589">
                  <a:extLst>
                    <a:ext uri="{9D8B030D-6E8A-4147-A177-3AD203B41FA5}">
                      <a16:colId xmlns:a16="http://schemas.microsoft.com/office/drawing/2014/main" val="2505152701"/>
                    </a:ext>
                  </a:extLst>
                </a:gridCol>
                <a:gridCol w="1311057">
                  <a:extLst>
                    <a:ext uri="{9D8B030D-6E8A-4147-A177-3AD203B41FA5}">
                      <a16:colId xmlns:a16="http://schemas.microsoft.com/office/drawing/2014/main" val="3666016676"/>
                    </a:ext>
                  </a:extLst>
                </a:gridCol>
                <a:gridCol w="1269304">
                  <a:extLst>
                    <a:ext uri="{9D8B030D-6E8A-4147-A177-3AD203B41FA5}">
                      <a16:colId xmlns:a16="http://schemas.microsoft.com/office/drawing/2014/main" val="1919806404"/>
                    </a:ext>
                  </a:extLst>
                </a:gridCol>
              </a:tblGrid>
              <a:tr h="787558">
                <a:tc>
                  <a:txBody>
                    <a:bodyPr/>
                    <a:lstStyle/>
                    <a:p>
                      <a:pPr algn="ctr" fontAlgn="ctr"/>
                      <a:r>
                        <a:rPr lang="fr-FR" sz="1000" b="1" i="0" u="none" strike="noStrike" dirty="0">
                          <a:solidFill>
                            <a:srgbClr val="00B050"/>
                          </a:solidFill>
                          <a:effectLst/>
                          <a:latin typeface="Calibri" panose="020F0502020204030204" pitchFamily="34" charset="0"/>
                        </a:rPr>
                        <a:t>CIBLES </a:t>
                      </a:r>
                    </a:p>
                  </a:txBody>
                  <a:tcPr marL="3507" marR="3507" marT="350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fr-FR" sz="1000" b="1" i="0" u="none" strike="noStrike" dirty="0">
                          <a:solidFill>
                            <a:srgbClr val="00B050"/>
                          </a:solidFill>
                          <a:effectLst/>
                          <a:latin typeface="Calibri" panose="020F0502020204030204" pitchFamily="34" charset="0"/>
                        </a:rPr>
                        <a:t>ATELIERS</a:t>
                      </a:r>
                    </a:p>
                  </a:txBody>
                  <a:tcPr marL="3507" marR="3507" marT="3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1000" b="1" i="1" u="none" strike="noStrike">
                          <a:solidFill>
                            <a:srgbClr val="000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000" b="1" i="0" u="none" strike="noStrike" dirty="0">
                          <a:solidFill>
                            <a:srgbClr val="00B050"/>
                          </a:solidFill>
                          <a:effectLst/>
                          <a:latin typeface="Calibri" panose="020F0502020204030204" pitchFamily="34" charset="0"/>
                        </a:rPr>
                        <a:t>PAYS BASQUE(6+1)                  BEARN (6)                              LANDES (8+1) LOT&amp;GARONNE (7)</a:t>
                      </a:r>
                    </a:p>
                  </a:txBody>
                  <a:tcPr marL="3507" marR="3507" marT="3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1000" b="1" i="0" u="none" strike="noStrike" dirty="0">
                          <a:solidFill>
                            <a:srgbClr val="00B050"/>
                          </a:solidFill>
                          <a:effectLst/>
                          <a:latin typeface="Calibri" panose="020F0502020204030204" pitchFamily="34" charset="0"/>
                        </a:rPr>
                        <a:t>CHARENTE (11)                              AUNIS LITTORAL (8)               SAINTONGE (6)</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000" b="1" i="0" u="none" strike="noStrike" dirty="0">
                          <a:solidFill>
                            <a:srgbClr val="00B050"/>
                          </a:solidFill>
                          <a:effectLst/>
                          <a:latin typeface="Calibri" panose="020F0502020204030204" pitchFamily="34" charset="0"/>
                        </a:rPr>
                        <a:t>BDX CENTRE (7)                   COURONNE DE BDX (5+2) GIRONDE LITTORAL (4+1+1) GIRONDE EST (6+1)             GIRONDE SUD (5+1)</a:t>
                      </a:r>
                    </a:p>
                  </a:txBody>
                  <a:tcPr marL="3507" marR="3507" marT="3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75139090"/>
                  </a:ext>
                </a:extLst>
              </a:tr>
              <a:tr h="175486">
                <a:tc>
                  <a:txBody>
                    <a:bodyPr/>
                    <a:lstStyle/>
                    <a:p>
                      <a:pPr algn="ctr" fontAlgn="b"/>
                      <a:r>
                        <a:rPr lang="fr-FR" sz="1000" b="1" i="0" u="none" strike="noStrike">
                          <a:solidFill>
                            <a:srgbClr val="000000"/>
                          </a:solidFill>
                          <a:effectLst/>
                          <a:latin typeface="Calibri" panose="020F0502020204030204" pitchFamily="34" charset="0"/>
                        </a:rPr>
                        <a:t> </a:t>
                      </a:r>
                    </a:p>
                  </a:txBody>
                  <a:tcPr marL="3507" marR="3507" marT="35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1000" b="1" i="0" u="none" strike="noStrike" dirty="0">
                          <a:solidFill>
                            <a:srgbClr val="000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1000" b="1" i="1" u="none" strike="noStrike">
                          <a:solidFill>
                            <a:srgbClr val="000000"/>
                          </a:solidFill>
                          <a:effectLst/>
                          <a:latin typeface="Calibri" panose="020F0502020204030204" pitchFamily="34" charset="0"/>
                        </a:rPr>
                        <a:t>durée</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1000" b="1" i="0" u="none" strike="noStrike" dirty="0">
                          <a:solidFill>
                            <a:srgbClr val="00B050"/>
                          </a:solidFill>
                          <a:effectLst/>
                          <a:latin typeface="Calibri" panose="020F0502020204030204" pitchFamily="34" charset="0"/>
                        </a:rPr>
                        <a:t>27 clubs + 2 </a:t>
                      </a:r>
                      <a:r>
                        <a:rPr lang="fr-FR" sz="1000" b="1" i="0" u="none" strike="noStrike" dirty="0" err="1">
                          <a:solidFill>
                            <a:srgbClr val="00B050"/>
                          </a:solidFill>
                          <a:effectLst/>
                          <a:latin typeface="Calibri" panose="020F0502020204030204" pitchFamily="34" charset="0"/>
                        </a:rPr>
                        <a:t>sat</a:t>
                      </a:r>
                      <a:endParaRPr lang="fr-FR" sz="1000" b="1" i="0" u="none" strike="noStrike" dirty="0">
                        <a:solidFill>
                          <a:srgbClr val="00B050"/>
                        </a:solidFill>
                        <a:effectLst/>
                        <a:latin typeface="Calibri" panose="020F0502020204030204" pitchFamily="34" charset="0"/>
                      </a:endParaRP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1000" b="1" i="0" u="none" strike="noStrike" dirty="0">
                          <a:solidFill>
                            <a:srgbClr val="00B050"/>
                          </a:solidFill>
                          <a:effectLst/>
                          <a:latin typeface="Calibri" panose="020F0502020204030204" pitchFamily="34" charset="0"/>
                        </a:rPr>
                        <a:t>25 clubs</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fr-FR" sz="1000" b="1" i="0" u="none" strike="noStrike" dirty="0">
                          <a:solidFill>
                            <a:srgbClr val="00B050"/>
                          </a:solidFill>
                          <a:effectLst/>
                          <a:latin typeface="Calibri" panose="020F0502020204030204" pitchFamily="34" charset="0"/>
                        </a:rPr>
                        <a:t>27 clubs + 4 </a:t>
                      </a:r>
                      <a:r>
                        <a:rPr lang="fr-FR" sz="1000" b="1" i="0" u="none" strike="noStrike" dirty="0" err="1">
                          <a:solidFill>
                            <a:srgbClr val="00B050"/>
                          </a:solidFill>
                          <a:effectLst/>
                          <a:latin typeface="Calibri" panose="020F0502020204030204" pitchFamily="34" charset="0"/>
                        </a:rPr>
                        <a:t>sat</a:t>
                      </a:r>
                      <a:r>
                        <a:rPr lang="fr-FR" sz="1000" b="1" i="0" u="none" strike="noStrike" dirty="0">
                          <a:solidFill>
                            <a:srgbClr val="00B050"/>
                          </a:solidFill>
                          <a:effectLst/>
                          <a:latin typeface="Calibri" panose="020F0502020204030204" pitchFamily="34" charset="0"/>
                        </a:rPr>
                        <a:t> + 1 </a:t>
                      </a:r>
                      <a:r>
                        <a:rPr lang="fr-FR" sz="1000" b="1" i="0" u="none" strike="noStrike" dirty="0" err="1">
                          <a:solidFill>
                            <a:srgbClr val="00B050"/>
                          </a:solidFill>
                          <a:effectLst/>
                          <a:latin typeface="Calibri" panose="020F0502020204030204" pitchFamily="34" charset="0"/>
                        </a:rPr>
                        <a:t>Eclub</a:t>
                      </a:r>
                      <a:endParaRPr lang="fr-FR" sz="1000" b="1" i="0" u="none" strike="noStrike" dirty="0">
                        <a:solidFill>
                          <a:srgbClr val="00B050"/>
                        </a:solidFill>
                        <a:effectLst/>
                        <a:latin typeface="Calibri" panose="020F0502020204030204" pitchFamily="34" charset="0"/>
                      </a:endParaRP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34497077"/>
                  </a:ext>
                </a:extLst>
              </a:tr>
              <a:tr h="175486">
                <a:tc>
                  <a:txBody>
                    <a:bodyPr/>
                    <a:lstStyle/>
                    <a:p>
                      <a:pPr algn="l" fontAlgn="b"/>
                      <a:r>
                        <a:rPr lang="fr-FR" sz="1000" b="0" i="0" u="none" strike="noStrike">
                          <a:solidFill>
                            <a:srgbClr val="000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1" i="1" u="none" strike="noStrike">
                          <a:solidFill>
                            <a:srgbClr val="000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B05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201748"/>
                  </a:ext>
                </a:extLst>
              </a:tr>
              <a:tr h="168467">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fr-FR" sz="1000" b="1" i="0" u="none" strike="noStrike" dirty="0">
                          <a:solidFill>
                            <a:srgbClr val="000000"/>
                          </a:solidFill>
                          <a:effectLst/>
                          <a:latin typeface="Calibri" panose="020F0502020204030204" pitchFamily="34" charset="0"/>
                        </a:rPr>
                        <a:t>Guide méthodologique du président (tutoriel)</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fr-FR" sz="1000" b="1" i="1" u="none" strike="noStrike" dirty="0">
                          <a:solidFill>
                            <a:schemeClr val="tx2">
                              <a:lumMod val="20000"/>
                              <a:lumOff val="80000"/>
                            </a:schemeClr>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dirty="0">
                          <a:solidFill>
                            <a:schemeClr val="tx2">
                              <a:lumMod val="20000"/>
                              <a:lumOff val="80000"/>
                            </a:schemeClr>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solidFill>
                            <a:schemeClr val="tx2">
                              <a:lumMod val="20000"/>
                              <a:lumOff val="80000"/>
                            </a:schemeClr>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solidFill>
                            <a:schemeClr val="tx2">
                              <a:lumMod val="20000"/>
                              <a:lumOff val="80000"/>
                            </a:schemeClr>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38093084"/>
                  </a:ext>
                </a:extLst>
              </a:tr>
              <a:tr h="168467">
                <a:tc>
                  <a:txBody>
                    <a:bodyPr/>
                    <a:lstStyle/>
                    <a:p>
                      <a:pPr algn="ctr" fontAlgn="ctr"/>
                      <a:r>
                        <a:rPr lang="fr-FR" sz="1000" b="1" i="0" u="none" strike="noStrike" dirty="0">
                          <a:solidFill>
                            <a:srgbClr val="FF0000"/>
                          </a:solidFill>
                          <a:effectLst/>
                          <a:latin typeface="Calibri" panose="020F0502020204030204" pitchFamily="34" charset="0"/>
                        </a:rPr>
                        <a:t>Présidents</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fr-FR" sz="1000" b="1" i="0" u="none" strike="noStrike" dirty="0">
                          <a:solidFill>
                            <a:srgbClr val="000000"/>
                          </a:solidFill>
                          <a:effectLst/>
                          <a:latin typeface="Calibri" panose="020F0502020204030204" pitchFamily="34" charset="0"/>
                        </a:rPr>
                        <a:t>Fiche de préparation du plan d'action du président  de club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fr-FR" sz="1000" b="1" i="1" u="none" strike="noStrike" dirty="0">
                          <a:solidFill>
                            <a:srgbClr val="FFC000"/>
                          </a:solidFill>
                          <a:effectLst/>
                          <a:latin typeface="Calibri" panose="020F0502020204030204" pitchFamily="34" charset="0"/>
                        </a:rPr>
                        <a:t>1H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4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18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 AVRIL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50271516"/>
                  </a:ext>
                </a:extLst>
              </a:tr>
              <a:tr h="168467">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fr-FR" sz="1000" b="1" i="0" u="none" strike="noStrike" dirty="0">
                          <a:solidFill>
                            <a:srgbClr val="000000"/>
                          </a:solidFill>
                          <a:effectLst/>
                          <a:latin typeface="Calibri" panose="020F0502020204030204" pitchFamily="34" charset="0"/>
                        </a:rPr>
                        <a:t>organigramme du club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8992294"/>
                  </a:ext>
                </a:extLst>
              </a:tr>
              <a:tr h="175486">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000" b="1" i="0" u="none" strike="noStrike" dirty="0">
                          <a:solidFill>
                            <a:srgbClr val="000000"/>
                          </a:solidFill>
                          <a:effectLst/>
                          <a:latin typeface="Calibri" panose="020F0502020204030204" pitchFamily="34" charset="0"/>
                        </a:rPr>
                        <a:t>planning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626856"/>
                  </a:ext>
                </a:extLst>
              </a:tr>
              <a:tr h="193888">
                <a:tc>
                  <a:txBody>
                    <a:bodyPr/>
                    <a:lstStyle/>
                    <a:p>
                      <a:pPr algn="ctr" fontAlgn="ctr"/>
                      <a:r>
                        <a:rPr lang="fr-FR" sz="1000" b="0" i="0" u="none" strike="noStrike">
                          <a:solidFill>
                            <a:srgbClr val="000000"/>
                          </a:solidFill>
                          <a:effectLst/>
                          <a:latin typeface="Calibri" panose="020F0502020204030204" pitchFamily="34" charset="0"/>
                        </a:rPr>
                        <a:t> </a:t>
                      </a:r>
                    </a:p>
                  </a:txBody>
                  <a:tcPr marL="3507" marR="3507" marT="3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974869"/>
                  </a:ext>
                </a:extLst>
              </a:tr>
              <a:tr h="0">
                <a:tc>
                  <a:txBody>
                    <a:bodyPr/>
                    <a:lstStyle/>
                    <a:p>
                      <a:pPr algn="ctr" fontAlgn="ctr"/>
                      <a:endParaRPr lang="fr-FR" sz="1000" b="1" i="0" u="none" strike="noStrike" dirty="0">
                        <a:solidFill>
                          <a:srgbClr val="000000"/>
                        </a:solidFill>
                        <a:effectLst/>
                        <a:latin typeface="Calibri" panose="020F0502020204030204" pitchFamily="34" charset="0"/>
                      </a:endParaRPr>
                    </a:p>
                  </a:txBody>
                  <a:tcPr marL="3507" marR="3507" marT="3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fr-FR" sz="1000" b="1" i="0" u="none" strike="noStrike" dirty="0">
                        <a:solidFill>
                          <a:srgbClr val="000000"/>
                        </a:solidFill>
                        <a:effectLst/>
                        <a:latin typeface="Calibri" panose="020F0502020204030204" pitchFamily="34" charset="0"/>
                      </a:endParaRPr>
                    </a:p>
                  </a:txBody>
                  <a:tcPr marL="3507" marR="3507" marT="3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fr-FR" sz="1000" b="1" i="1" u="none" strike="noStrike" dirty="0">
                        <a:solidFill>
                          <a:srgbClr val="FFC000"/>
                        </a:solidFill>
                        <a:effectLst/>
                        <a:latin typeface="Calibri" panose="020F0502020204030204" pitchFamily="34" charset="0"/>
                      </a:endParaRPr>
                    </a:p>
                  </a:txBody>
                  <a:tcPr marL="3507" marR="3507" marT="3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1000" b="1" i="0" u="none" strike="noStrike" dirty="0">
                        <a:solidFill>
                          <a:srgbClr val="FFC000"/>
                        </a:solidFill>
                        <a:effectLst/>
                        <a:latin typeface="Calibri" panose="020F0502020204030204" pitchFamily="34" charset="0"/>
                      </a:endParaRPr>
                    </a:p>
                  </a:txBody>
                  <a:tcPr marL="3507" marR="3507" marT="3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1000" b="1" i="0" u="none" strike="noStrike" dirty="0">
                        <a:solidFill>
                          <a:srgbClr val="FFC000"/>
                        </a:solidFill>
                        <a:effectLst/>
                        <a:latin typeface="Calibri" panose="020F0502020204030204" pitchFamily="34" charset="0"/>
                      </a:endParaRPr>
                    </a:p>
                  </a:txBody>
                  <a:tcPr marL="3507" marR="3507" marT="3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1000" b="1" i="0" u="none" strike="noStrike" dirty="0">
                        <a:solidFill>
                          <a:srgbClr val="FFC000"/>
                        </a:solidFill>
                        <a:effectLst/>
                        <a:latin typeface="Calibri" panose="020F0502020204030204" pitchFamily="34" charset="0"/>
                      </a:endParaRPr>
                    </a:p>
                  </a:txBody>
                  <a:tcPr marL="3507" marR="3507" marT="35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077170"/>
                  </a:ext>
                </a:extLst>
              </a:tr>
              <a:tr h="175486">
                <a:tc>
                  <a:txBody>
                    <a:bodyPr/>
                    <a:lstStyle/>
                    <a:p>
                      <a:pPr algn="ctr" fontAlgn="ctr"/>
                      <a:endParaRPr lang="fr-FR" sz="1000" b="0" i="0" u="none" strike="noStrike">
                        <a:solidFill>
                          <a:srgbClr val="000000"/>
                        </a:solidFill>
                        <a:effectLst/>
                        <a:latin typeface="Calibri" panose="020F0502020204030204" pitchFamily="34" charset="0"/>
                      </a:endParaRPr>
                    </a:p>
                  </a:txBody>
                  <a:tcPr marL="3507" marR="3507" marT="35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507" marR="3507" marT="350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411229"/>
                  </a:ext>
                </a:extLst>
              </a:tr>
              <a:tr h="168467">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CB9CA"/>
                    </a:solidFill>
                  </a:tcPr>
                </a:tc>
                <a:tc>
                  <a:txBody>
                    <a:bodyPr/>
                    <a:lstStyle/>
                    <a:p>
                      <a:pPr algn="ctr" fontAlgn="ctr"/>
                      <a:r>
                        <a:rPr lang="fr-FR" sz="1000" b="1" i="0" u="none" strike="noStrike">
                          <a:solidFill>
                            <a:srgbClr val="000000"/>
                          </a:solidFill>
                          <a:effectLst/>
                          <a:latin typeface="Calibri" panose="020F0502020204030204" pitchFamily="34" charset="0"/>
                        </a:rPr>
                        <a:t>Les outils de communication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CB9CA"/>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5710839"/>
                  </a:ext>
                </a:extLst>
              </a:tr>
              <a:tr h="168467">
                <a:tc>
                  <a:txBody>
                    <a:bodyPr/>
                    <a:lstStyle/>
                    <a:p>
                      <a:pPr algn="ctr" fontAlgn="ctr"/>
                      <a:r>
                        <a:rPr lang="fr-FR" sz="1000" b="1" i="0" u="none" strike="noStrike">
                          <a:solidFill>
                            <a:srgbClr val="FF0000"/>
                          </a:solidFill>
                          <a:effectLst/>
                          <a:latin typeface="Calibri" panose="020F0502020204030204" pitchFamily="34" charset="0"/>
                        </a:rPr>
                        <a:t>Secrétaire, trésoriers, protocoles</a:t>
                      </a:r>
                    </a:p>
                  </a:txBody>
                  <a:tcPr marL="3507" marR="3507" marT="3507" marB="0" anchor="ctr">
                    <a:lnL>
                      <a:noFill/>
                    </a:lnL>
                    <a:lnR w="12700" cap="flat" cmpd="sng" algn="ctr">
                      <a:solidFill>
                        <a:srgbClr val="000000"/>
                      </a:solidFill>
                      <a:prstDash val="solid"/>
                      <a:round/>
                      <a:headEnd type="none" w="med" len="med"/>
                      <a:tailEnd type="none" w="med" len="med"/>
                    </a:lnR>
                    <a:lnT>
                      <a:noFill/>
                    </a:lnT>
                    <a:lnB>
                      <a:noFill/>
                    </a:lnB>
                    <a:solidFill>
                      <a:srgbClr val="ACB9CA"/>
                    </a:solidFill>
                  </a:tcPr>
                </a:tc>
                <a:tc>
                  <a:txBody>
                    <a:bodyPr/>
                    <a:lstStyle/>
                    <a:p>
                      <a:pPr algn="l" fontAlgn="ctr"/>
                      <a:r>
                        <a:rPr lang="fr-FR" sz="800" b="1" i="0" u="none" strike="noStrike">
                          <a:solidFill>
                            <a:srgbClr val="000000"/>
                          </a:solidFill>
                          <a:effectLst/>
                          <a:latin typeface="Times New Roman" panose="02020603050405020304" pitchFamily="18" charset="0"/>
                        </a:rPr>
                        <a:t> </a:t>
                      </a:r>
                    </a:p>
                  </a:txBody>
                  <a:tcPr marL="21043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CB9CA"/>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4 MARS 9H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18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 AVRIL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76607091"/>
                  </a:ext>
                </a:extLst>
              </a:tr>
              <a:tr h="168467">
                <a:tc>
                  <a:txBody>
                    <a:bodyPr/>
                    <a:lstStyle/>
                    <a:p>
                      <a:pPr algn="ctr" fontAlgn="ctr"/>
                      <a:r>
                        <a:rPr lang="fr-FR" sz="1000" b="1" i="0" u="none" strike="noStrike" dirty="0">
                          <a:solidFill>
                            <a:srgbClr val="FF0000"/>
                          </a:solidFill>
                          <a:effectLst/>
                          <a:latin typeface="Calibri" panose="020F0502020204030204" pitchFamily="34" charset="0"/>
                        </a:rPr>
                        <a:t>responsables communication </a:t>
                      </a:r>
                    </a:p>
                  </a:txBody>
                  <a:tcPr marL="3507" marR="3507" marT="3507" marB="0" anchor="ctr">
                    <a:lnL>
                      <a:noFill/>
                    </a:lnL>
                    <a:lnR w="12700" cap="flat" cmpd="sng" algn="ctr">
                      <a:solidFill>
                        <a:srgbClr val="000000"/>
                      </a:solidFill>
                      <a:prstDash val="solid"/>
                      <a:round/>
                      <a:headEnd type="none" w="med" len="med"/>
                      <a:tailEnd type="none" w="med" len="med"/>
                    </a:lnR>
                    <a:lnT>
                      <a:noFill/>
                    </a:lnT>
                    <a:lnB>
                      <a:noFill/>
                    </a:lnB>
                    <a:solidFill>
                      <a:srgbClr val="ACB9CA"/>
                    </a:solidFill>
                  </a:tcPr>
                </a:tc>
                <a:tc>
                  <a:txBody>
                    <a:bodyPr/>
                    <a:lstStyle/>
                    <a:p>
                      <a:pPr algn="ctr" fontAlgn="ctr"/>
                      <a:r>
                        <a:rPr lang="fr-FR" sz="1000" b="1" i="0" u="none" strike="noStrike" dirty="0" err="1">
                          <a:solidFill>
                            <a:srgbClr val="000000"/>
                          </a:solidFill>
                          <a:effectLst/>
                          <a:latin typeface="Calibri" panose="020F0502020204030204" pitchFamily="34" charset="0"/>
                        </a:rPr>
                        <a:t>My</a:t>
                      </a:r>
                      <a:r>
                        <a:rPr lang="fr-FR" sz="1000" b="1" i="0" u="none" strike="noStrike" dirty="0">
                          <a:solidFill>
                            <a:srgbClr val="000000"/>
                          </a:solidFill>
                          <a:effectLst/>
                          <a:latin typeface="Calibri" panose="020F0502020204030204" pitchFamily="34" charset="0"/>
                        </a:rPr>
                        <a:t> Rotary</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CB9CA"/>
                    </a:solidFill>
                  </a:tcPr>
                </a:tc>
                <a:tc>
                  <a:txBody>
                    <a:bodyPr/>
                    <a:lstStyle/>
                    <a:p>
                      <a:pPr algn="ctr" fontAlgn="b"/>
                      <a:r>
                        <a:rPr lang="fr-FR" sz="1000" b="1" i="1" u="none" strike="noStrike">
                          <a:solidFill>
                            <a:srgbClr val="FFC000"/>
                          </a:solidFill>
                          <a:effectLst/>
                          <a:latin typeface="Calibri" panose="020F0502020204030204" pitchFamily="34" charset="0"/>
                        </a:rPr>
                        <a:t>30 mn</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1229667"/>
                  </a:ext>
                </a:extLst>
              </a:tr>
              <a:tr h="168467">
                <a:tc>
                  <a:txBody>
                    <a:bodyPr/>
                    <a:lstStyle/>
                    <a:p>
                      <a:pPr algn="ctr" fontAlgn="ctr"/>
                      <a:r>
                        <a:rPr lang="fr-FR" sz="1000" b="1" i="0" u="none" strike="noStrike" dirty="0" err="1">
                          <a:solidFill>
                            <a:srgbClr val="FF0000"/>
                          </a:solidFill>
                          <a:effectLst/>
                          <a:latin typeface="Calibri" panose="020F0502020204030204" pitchFamily="34" charset="0"/>
                        </a:rPr>
                        <a:t>cico</a:t>
                      </a:r>
                      <a:endParaRPr lang="fr-FR" sz="1000" b="1" i="0" u="none" strike="noStrike" dirty="0">
                        <a:solidFill>
                          <a:srgbClr val="FF0000"/>
                        </a:solidFill>
                        <a:effectLst/>
                        <a:latin typeface="Calibri" panose="020F0502020204030204" pitchFamily="34" charset="0"/>
                      </a:endParaRPr>
                    </a:p>
                  </a:txBody>
                  <a:tcPr marL="3507" marR="3507" marT="3507" marB="0" anchor="ctr">
                    <a:lnL>
                      <a:noFill/>
                    </a:lnL>
                    <a:lnR w="12700" cap="flat" cmpd="sng" algn="ctr">
                      <a:solidFill>
                        <a:srgbClr val="000000"/>
                      </a:solidFill>
                      <a:prstDash val="solid"/>
                      <a:round/>
                      <a:headEnd type="none" w="med" len="med"/>
                      <a:tailEnd type="none" w="med" len="med"/>
                    </a:lnR>
                    <a:lnT>
                      <a:noFill/>
                    </a:lnT>
                    <a:lnB>
                      <a:noFill/>
                    </a:lnB>
                    <a:solidFill>
                      <a:srgbClr val="ACB9CA"/>
                    </a:solidFill>
                  </a:tcPr>
                </a:tc>
                <a:tc>
                  <a:txBody>
                    <a:bodyPr/>
                    <a:lstStyle/>
                    <a:p>
                      <a:pPr algn="ctr" fontAlgn="ctr"/>
                      <a:r>
                        <a:rPr lang="fr-FR" sz="1000" b="1" i="0" u="none" strike="noStrike">
                          <a:solidFill>
                            <a:srgbClr val="000000"/>
                          </a:solidFill>
                          <a:effectLst/>
                          <a:latin typeface="Calibri" panose="020F0502020204030204" pitchFamily="34" charset="0"/>
                        </a:rPr>
                        <a:t>POLARIS</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CB9CA"/>
                    </a:solidFill>
                  </a:tcPr>
                </a:tc>
                <a:tc>
                  <a:txBody>
                    <a:bodyPr/>
                    <a:lstStyle/>
                    <a:p>
                      <a:pPr algn="ctr" fontAlgn="b"/>
                      <a:r>
                        <a:rPr lang="fr-FR" sz="1000" b="1" i="1" u="none" strike="noStrike">
                          <a:solidFill>
                            <a:srgbClr val="FFC000"/>
                          </a:solidFill>
                          <a:effectLst/>
                          <a:latin typeface="Calibri" panose="020F0502020204030204" pitchFamily="34" charset="0"/>
                        </a:rPr>
                        <a:t>30 mn</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5993826"/>
                  </a:ext>
                </a:extLst>
              </a:tr>
              <a:tr h="175486">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1000" b="1" i="0" u="none" strike="noStrike">
                          <a:solidFill>
                            <a:srgbClr val="000000"/>
                          </a:solidFill>
                          <a:effectLst/>
                          <a:latin typeface="Calibri" panose="020F0502020204030204" pitchFamily="34" charset="0"/>
                        </a:rPr>
                        <a:t>COMMUNICATION</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CB9CA"/>
                    </a:solidFill>
                  </a:tcPr>
                </a:tc>
                <a:tc>
                  <a:txBody>
                    <a:bodyPr/>
                    <a:lstStyle/>
                    <a:p>
                      <a:pPr algn="ctr" fontAlgn="b"/>
                      <a:r>
                        <a:rPr lang="fr-FR" sz="1000" b="1" i="1" u="none" strike="noStrike">
                          <a:solidFill>
                            <a:srgbClr val="FFC000"/>
                          </a:solidFill>
                          <a:effectLst/>
                          <a:latin typeface="Calibri" panose="020F0502020204030204" pitchFamily="34" charset="0"/>
                        </a:rPr>
                        <a:t>30 mn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76546"/>
                  </a:ext>
                </a:extLst>
              </a:tr>
              <a:tr h="175486">
                <a:tc>
                  <a:txBody>
                    <a:bodyPr/>
                    <a:lstStyle/>
                    <a:p>
                      <a:pPr algn="ctr" fontAlgn="ctr"/>
                      <a:r>
                        <a:rPr lang="fr-FR" sz="1000" b="0" i="0" u="none" strike="noStrike">
                          <a:solidFill>
                            <a:srgbClr val="000000"/>
                          </a:solidFill>
                          <a:effectLst/>
                          <a:latin typeface="Calibri" panose="020F0502020204030204" pitchFamily="34" charset="0"/>
                        </a:rPr>
                        <a:t> </a:t>
                      </a:r>
                    </a:p>
                  </a:txBody>
                  <a:tcPr marL="3507" marR="3507" marT="3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105915"/>
                  </a:ext>
                </a:extLst>
              </a:tr>
              <a:tr h="168467">
                <a:tc>
                  <a:txBody>
                    <a:bodyPr/>
                    <a:lstStyle/>
                    <a:p>
                      <a:pPr algn="ctr" fontAlgn="ctr"/>
                      <a:r>
                        <a:rPr lang="fr-FR" sz="1000" b="1" i="0" u="none" strike="noStrike" dirty="0">
                          <a:solidFill>
                            <a:srgbClr val="FF0000"/>
                          </a:solidFill>
                          <a:effectLst/>
                          <a:latin typeface="Calibri" panose="020F0502020204030204" pitchFamily="34" charset="0"/>
                        </a:rPr>
                        <a:t>Responsables Effectif</a:t>
                      </a:r>
                    </a:p>
                  </a:txBody>
                  <a:tcPr marL="3507" marR="3507" marT="350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b"/>
                      <a:r>
                        <a:rPr lang="fr-FR" sz="1000" b="1" i="0" u="none" strike="noStrike" dirty="0">
                          <a:solidFill>
                            <a:srgbClr val="000000"/>
                          </a:solidFill>
                          <a:effectLst/>
                          <a:latin typeface="Calibri" panose="020F0502020204030204" pitchFamily="34" charset="0"/>
                        </a:rPr>
                        <a:t>Les effectifs</a:t>
                      </a:r>
                    </a:p>
                    <a:p>
                      <a:pPr algn="ctr" fontAlgn="b"/>
                      <a:r>
                        <a:rPr lang="fr-FR" sz="1000" b="1" i="0" u="none" strike="noStrike" dirty="0">
                          <a:solidFill>
                            <a:srgbClr val="000000"/>
                          </a:solidFill>
                          <a:effectLst/>
                          <a:latin typeface="Calibri" panose="020F0502020204030204" pitchFamily="34" charset="0"/>
                        </a:rPr>
                        <a:t>Recruter et </a:t>
                      </a:r>
                      <a:r>
                        <a:rPr lang="fr-FR" sz="1000" b="1" i="0" u="none" strike="noStrike" dirty="0" err="1">
                          <a:solidFill>
                            <a:srgbClr val="000000"/>
                          </a:solidFill>
                          <a:effectLst/>
                          <a:latin typeface="Calibri" panose="020F0502020204030204" pitchFamily="34" charset="0"/>
                        </a:rPr>
                        <a:t>fidèliser</a:t>
                      </a:r>
                      <a:endParaRPr lang="fr-FR" sz="1000" b="1" i="0" u="none" strike="noStrike" dirty="0">
                        <a:solidFill>
                          <a:srgbClr val="000000"/>
                        </a:solidFill>
                        <a:effectLst/>
                        <a:latin typeface="Calibri" panose="020F0502020204030204" pitchFamily="34" charset="0"/>
                      </a:endParaRP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b"/>
                      <a:r>
                        <a:rPr lang="fr-FR" sz="1000" b="1" i="1" u="none" strike="noStrike">
                          <a:solidFill>
                            <a:srgbClr val="FFC000"/>
                          </a:solidFill>
                          <a:effectLst/>
                          <a:latin typeface="Calibri" panose="020F0502020204030204" pitchFamily="34" charset="0"/>
                        </a:rPr>
                        <a:t>90 mn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4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18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 AVRIL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59249677"/>
                  </a:ext>
                </a:extLst>
              </a:tr>
              <a:tr h="168467">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a:noFill/>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fontAlgn="b"/>
                      <a:r>
                        <a:rPr lang="fr-FR" sz="1000" b="1" i="0" u="none" strike="noStrike">
                          <a:solidFill>
                            <a:srgbClr val="000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6564336"/>
                  </a:ext>
                </a:extLst>
              </a:tr>
              <a:tr h="175486">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fontAlgn="b"/>
                      <a:r>
                        <a:rPr lang="fr-FR" sz="1000" b="1" i="0" u="none" strike="noStrike">
                          <a:solidFill>
                            <a:srgbClr val="000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821259"/>
                  </a:ext>
                </a:extLst>
              </a:tr>
              <a:tr h="175486">
                <a:tc>
                  <a:txBody>
                    <a:bodyPr/>
                    <a:lstStyle/>
                    <a:p>
                      <a:pPr algn="ctr" fontAlgn="ctr"/>
                      <a:endParaRPr lang="fr-FR" sz="1000" b="0" i="0" u="none" strike="noStrike">
                        <a:solidFill>
                          <a:srgbClr val="000000"/>
                        </a:solidFill>
                        <a:effectLst/>
                        <a:latin typeface="Calibri" panose="020F0502020204030204" pitchFamily="34" charset="0"/>
                      </a:endParaRPr>
                    </a:p>
                  </a:txBody>
                  <a:tcPr marL="3507" marR="3507" marT="35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507" marR="3507" marT="350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951261"/>
                  </a:ext>
                </a:extLst>
              </a:tr>
              <a:tr h="168467">
                <a:tc>
                  <a:txBody>
                    <a:bodyPr/>
                    <a:lstStyle/>
                    <a:p>
                      <a:pPr algn="ctr" fontAlgn="ctr"/>
                      <a:r>
                        <a:rPr lang="fr-FR" sz="1000" b="1" i="0" u="none" strike="noStrike" dirty="0">
                          <a:solidFill>
                            <a:srgbClr val="FF0000"/>
                          </a:solidFill>
                          <a:effectLst/>
                          <a:latin typeface="Calibri" panose="020F0502020204030204" pitchFamily="34" charset="0"/>
                        </a:rPr>
                        <a:t>Responsables Jeunesse</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1000" b="1" i="0" u="none" strike="noStrike">
                          <a:solidFill>
                            <a:srgbClr val="000000"/>
                          </a:solidFill>
                          <a:effectLst/>
                          <a:latin typeface="Calibri" panose="020F0502020204030204" pitchFamily="34" charset="0"/>
                        </a:rPr>
                        <a:t>La jeunesse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4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18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 AVRIL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95444456"/>
                  </a:ext>
                </a:extLst>
              </a:tr>
              <a:tr h="168467">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ctr"/>
                      <a:r>
                        <a:rPr lang="fr-FR" sz="1000" b="1" i="0" u="none" strike="noStrike">
                          <a:solidFill>
                            <a:srgbClr val="000000"/>
                          </a:solidFill>
                          <a:effectLst/>
                          <a:latin typeface="Calibri" panose="020F0502020204030204" pitchFamily="34" charset="0"/>
                        </a:rPr>
                        <a:t>Programme students exchange</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fr-FR" sz="1000" b="1" i="1" u="none" strike="noStrike">
                          <a:solidFill>
                            <a:srgbClr val="FFC000"/>
                          </a:solidFill>
                          <a:effectLst/>
                          <a:latin typeface="Calibri" panose="020F0502020204030204" pitchFamily="34" charset="0"/>
                        </a:rPr>
                        <a:t>45 mn</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0271211"/>
                  </a:ext>
                </a:extLst>
              </a:tr>
              <a:tr h="168467">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fr-FR" sz="1000" b="1" i="0" u="none" strike="noStrike">
                          <a:solidFill>
                            <a:srgbClr val="000000"/>
                          </a:solidFill>
                          <a:effectLst/>
                          <a:latin typeface="Calibri" panose="020F0502020204030204" pitchFamily="34" charset="0"/>
                        </a:rPr>
                        <a:t>Programme jeunesse (interact,rotaract,bourses étudiants, etc..)</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fr-FR" sz="1000" b="1" i="1" u="none" strike="noStrike">
                          <a:solidFill>
                            <a:srgbClr val="FFC000"/>
                          </a:solidFill>
                          <a:effectLst/>
                          <a:latin typeface="Calibri" panose="020F0502020204030204" pitchFamily="34" charset="0"/>
                        </a:rPr>
                        <a:t>45 mn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9396126"/>
                  </a:ext>
                </a:extLst>
              </a:tr>
              <a:tr h="175486">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916068"/>
                  </a:ext>
                </a:extLst>
              </a:tr>
              <a:tr h="257685">
                <a:tc>
                  <a:txBody>
                    <a:bodyPr/>
                    <a:lstStyle/>
                    <a:p>
                      <a:pPr algn="ctr" fontAlgn="ctr"/>
                      <a:endParaRPr lang="fr-FR" sz="1000" b="0" i="0" u="none" strike="noStrike">
                        <a:solidFill>
                          <a:srgbClr val="000000"/>
                        </a:solidFill>
                        <a:effectLst/>
                        <a:latin typeface="Calibri" panose="020F0502020204030204" pitchFamily="34" charset="0"/>
                      </a:endParaRPr>
                    </a:p>
                  </a:txBody>
                  <a:tcPr marL="3507" marR="3507" marT="35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507" marR="3507" marT="350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658861"/>
                  </a:ext>
                </a:extLst>
              </a:tr>
              <a:tr h="152400">
                <a:tc>
                  <a:txBody>
                    <a:bodyPr/>
                    <a:lstStyle/>
                    <a:p>
                      <a:pPr algn="ctr" fontAlgn="ctr"/>
                      <a:r>
                        <a:rPr lang="fr-FR" sz="1000" b="1" i="0" u="none" strike="noStrike">
                          <a:solidFill>
                            <a:srgbClr val="000000"/>
                          </a:solidFill>
                          <a:effectLst/>
                          <a:latin typeface="Calibri" panose="020F0502020204030204" pitchFamily="34" charset="0"/>
                        </a:rPr>
                        <a:t>Responsables Actions</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ctr"/>
                      <a:r>
                        <a:rPr lang="fr-FR" sz="1000" b="1" i="0" u="none" strike="noStrike">
                          <a:solidFill>
                            <a:srgbClr val="000000"/>
                          </a:solidFill>
                          <a:effectLst/>
                          <a:latin typeface="Calibri" panose="020F0502020204030204" pitchFamily="34" charset="0"/>
                        </a:rPr>
                        <a:t>L’intérêt public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fr-FR" sz="1000" b="1" i="1" u="none" strike="noStrike">
                          <a:solidFill>
                            <a:srgbClr val="FFC000"/>
                          </a:solidFill>
                          <a:effectLst/>
                          <a:latin typeface="Calibri" panose="020F0502020204030204" pitchFamily="34" charset="0"/>
                        </a:rPr>
                        <a:t>45mn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4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18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 AVRIL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7797376"/>
                  </a:ext>
                </a:extLst>
              </a:tr>
              <a:tr h="175486">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1000" b="1" i="0" u="none" strike="noStrike">
                          <a:solidFill>
                            <a:srgbClr val="000000"/>
                          </a:solidFill>
                          <a:effectLst/>
                          <a:latin typeface="Calibri" panose="020F0502020204030204" pitchFamily="34" charset="0"/>
                        </a:rPr>
                        <a:t>Action professionnelle</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1000" b="1" i="1" u="none" strike="noStrike">
                          <a:solidFill>
                            <a:srgbClr val="FFC000"/>
                          </a:solidFill>
                          <a:effectLst/>
                          <a:latin typeface="Calibri" panose="020F0502020204030204" pitchFamily="34" charset="0"/>
                        </a:rPr>
                        <a:t>45 mn</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936496"/>
                  </a:ext>
                </a:extLst>
              </a:tr>
              <a:tr h="175486">
                <a:tc>
                  <a:txBody>
                    <a:bodyPr/>
                    <a:lstStyle/>
                    <a:p>
                      <a:pPr algn="ctr" fontAlgn="ctr"/>
                      <a:endParaRPr lang="fr-FR" sz="1000" b="0" i="0" u="none" strike="noStrike">
                        <a:solidFill>
                          <a:srgbClr val="000000"/>
                        </a:solidFill>
                        <a:effectLst/>
                        <a:latin typeface="Calibri" panose="020F0502020204030204" pitchFamily="34" charset="0"/>
                      </a:endParaRPr>
                    </a:p>
                  </a:txBody>
                  <a:tcPr marL="3507" marR="3507" marT="35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507" marR="3507" marT="350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406639"/>
                  </a:ext>
                </a:extLst>
              </a:tr>
              <a:tr h="168467">
                <a:tc>
                  <a:txBody>
                    <a:bodyPr/>
                    <a:lstStyle/>
                    <a:p>
                      <a:pPr algn="ctr" fontAlgn="ctr"/>
                      <a:r>
                        <a:rPr lang="fr-FR" sz="1000" b="1" i="0" u="none" strike="noStrike">
                          <a:solidFill>
                            <a:srgbClr val="000000"/>
                          </a:solidFill>
                          <a:effectLst/>
                          <a:latin typeface="Calibri" panose="020F0502020204030204" pitchFamily="34" charset="0"/>
                        </a:rPr>
                        <a:t>Responsables Fondation</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ctr" fontAlgn="b"/>
                      <a:r>
                        <a:rPr lang="fr-FR" sz="1000" b="1" i="0" u="none" strike="noStrike" dirty="0">
                          <a:solidFill>
                            <a:srgbClr val="000000"/>
                          </a:solidFill>
                          <a:effectLst/>
                          <a:latin typeface="Calibri" panose="020F0502020204030204" pitchFamily="34" charset="0"/>
                        </a:rPr>
                        <a:t>La fondation  et l’action internationale</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ctr" fontAlgn="ctr"/>
                      <a:r>
                        <a:rPr lang="fr-FR" sz="1000" b="1" i="1" u="none" strike="noStrike" dirty="0">
                          <a:solidFill>
                            <a:srgbClr val="FFC000"/>
                          </a:solidFill>
                          <a:effectLst/>
                          <a:latin typeface="Calibri" panose="020F0502020204030204" pitchFamily="34" charset="0"/>
                        </a:rPr>
                        <a:t>90 mn</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4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18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 AVRIL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5210989"/>
                  </a:ext>
                </a:extLst>
              </a:tr>
              <a:tr h="175486">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fr-FR" sz="1000" b="1" i="0" u="none" strike="noStrike">
                          <a:solidFill>
                            <a:srgbClr val="000000"/>
                          </a:solidFill>
                          <a:effectLst/>
                          <a:latin typeface="Calibri" panose="020F0502020204030204" pitchFamily="34" charset="0"/>
                        </a:rPr>
                        <a:t>présence obligatoire pour certification du club</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130037"/>
                  </a:ext>
                </a:extLst>
              </a:tr>
              <a:tr h="175486">
                <a:tc>
                  <a:txBody>
                    <a:bodyPr/>
                    <a:lstStyle/>
                    <a:p>
                      <a:pPr algn="ctr" fontAlgn="ctr"/>
                      <a:endParaRPr lang="fr-FR" sz="1000" b="0" i="0" u="none" strike="noStrike">
                        <a:solidFill>
                          <a:srgbClr val="000000"/>
                        </a:solidFill>
                        <a:effectLst/>
                        <a:latin typeface="Calibri" panose="020F0502020204030204" pitchFamily="34" charset="0"/>
                      </a:endParaRPr>
                    </a:p>
                  </a:txBody>
                  <a:tcPr marL="3507" marR="3507" marT="35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507" marR="3507" marT="350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720186"/>
                  </a:ext>
                </a:extLst>
              </a:tr>
              <a:tr h="168467">
                <a:tc>
                  <a:txBody>
                    <a:bodyPr/>
                    <a:lstStyle/>
                    <a:p>
                      <a:pPr algn="ctr" fontAlgn="ctr"/>
                      <a:r>
                        <a:rPr lang="fr-FR" sz="1000" b="1" i="0" u="none" strike="noStrike">
                          <a:solidFill>
                            <a:srgbClr val="000000"/>
                          </a:solidFill>
                          <a:effectLst/>
                          <a:latin typeface="Calibri" panose="020F0502020204030204" pitchFamily="34" charset="0"/>
                        </a:rPr>
                        <a:t>Responsable Environnement</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a:txBody>
                    <a:bodyPr/>
                    <a:lstStyle/>
                    <a:p>
                      <a:pPr algn="ctr" fontAlgn="b"/>
                      <a:r>
                        <a:rPr lang="fr-FR" sz="1000" b="1" i="0" u="none" strike="noStrike" dirty="0">
                          <a:solidFill>
                            <a:srgbClr val="000000"/>
                          </a:solidFill>
                          <a:effectLst/>
                          <a:latin typeface="Calibri" panose="020F0502020204030204" pitchFamily="34" charset="0"/>
                        </a:rPr>
                        <a:t>Mise en avant du 7 </a:t>
                      </a:r>
                      <a:r>
                        <a:rPr lang="fr-FR" sz="1000" b="1" i="0" u="none" strike="noStrike" dirty="0" err="1">
                          <a:solidFill>
                            <a:srgbClr val="000000"/>
                          </a:solidFill>
                          <a:effectLst/>
                          <a:latin typeface="Calibri" panose="020F0502020204030204" pitchFamily="34" charset="0"/>
                        </a:rPr>
                        <a:t>éme</a:t>
                      </a:r>
                      <a:r>
                        <a:rPr lang="fr-FR" sz="1000" b="1" i="0" u="none" strike="noStrike" dirty="0">
                          <a:solidFill>
                            <a:srgbClr val="000000"/>
                          </a:solidFill>
                          <a:effectLst/>
                          <a:latin typeface="Calibri" panose="020F0502020204030204" pitchFamily="34" charset="0"/>
                        </a:rPr>
                        <a:t> axe stratégique du RI  Protection de l'environnement</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a:txBody>
                    <a:bodyPr/>
                    <a:lstStyle/>
                    <a:p>
                      <a:pPr algn="ctr" fontAlgn="b"/>
                      <a:r>
                        <a:rPr lang="fr-FR" sz="1000" b="1" i="1" u="none" strike="noStrike" dirty="0">
                          <a:solidFill>
                            <a:srgbClr val="FFC000"/>
                          </a:solidFill>
                          <a:effectLst/>
                          <a:latin typeface="Calibri" panose="020F0502020204030204" pitchFamily="34" charset="0"/>
                        </a:rPr>
                        <a:t>60 mn</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4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18 MARS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1 AVRIL 9H</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51227396"/>
                  </a:ext>
                </a:extLst>
              </a:tr>
              <a:tr h="168467">
                <a:tc>
                  <a:txBody>
                    <a:bodyPr/>
                    <a:lstStyle/>
                    <a:p>
                      <a:pPr algn="ctr" fontAlgn="ctr"/>
                      <a:r>
                        <a:rPr lang="fr-FR" sz="1000" b="1" i="0" u="none" strike="noStrike" dirty="0">
                          <a:solidFill>
                            <a:srgbClr val="000000"/>
                          </a:solidFill>
                          <a:effectLst/>
                          <a:latin typeface="Calibri" panose="020F0502020204030204" pitchFamily="34" charset="0"/>
                        </a:rPr>
                        <a:t>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fr-FR" sz="1000" b="1" i="0" u="none" strike="noStrike" dirty="0">
                        <a:solidFill>
                          <a:srgbClr val="000000"/>
                        </a:solidFill>
                        <a:effectLst/>
                        <a:latin typeface="Calibri" panose="020F0502020204030204" pitchFamily="34" charset="0"/>
                      </a:endParaRP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et 10H30</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47913603"/>
                  </a:ext>
                </a:extLst>
              </a:tr>
              <a:tr h="168467">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fr-FR" sz="1000" b="1" i="0" u="none" strike="noStrike" dirty="0">
                        <a:solidFill>
                          <a:srgbClr val="000000"/>
                        </a:solidFill>
                        <a:effectLst/>
                        <a:latin typeface="Calibri" panose="020F0502020204030204" pitchFamily="34" charset="0"/>
                      </a:endParaRP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32699298"/>
                  </a:ext>
                </a:extLst>
              </a:tr>
              <a:tr h="175486">
                <a:tc>
                  <a:txBody>
                    <a:bodyPr/>
                    <a:lstStyle/>
                    <a:p>
                      <a:pPr algn="ctr" fontAlgn="ctr"/>
                      <a:r>
                        <a:rPr lang="fr-FR" sz="1000" b="1" i="0" u="none" strike="noStrike">
                          <a:solidFill>
                            <a:srgbClr val="000000"/>
                          </a:solidFill>
                          <a:effectLst/>
                          <a:latin typeface="Calibri" panose="020F0502020204030204" pitchFamily="34" charset="0"/>
                        </a:rPr>
                        <a:t> </a:t>
                      </a:r>
                    </a:p>
                  </a:txBody>
                  <a:tcPr marL="3507" marR="3507" marT="35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000" b="1" i="0" u="none" strike="noStrike" dirty="0">
                          <a:solidFill>
                            <a:srgbClr val="000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000" b="1" i="1"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FFC000"/>
                          </a:solidFill>
                          <a:effectLst/>
                          <a:latin typeface="Calibri" panose="020F0502020204030204" pitchFamily="34" charset="0"/>
                        </a:rPr>
                        <a:t> </a:t>
                      </a:r>
                    </a:p>
                  </a:txBody>
                  <a:tcPr marL="3507" marR="3507" marT="3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520629"/>
                  </a:ext>
                </a:extLst>
              </a:tr>
            </a:tbl>
          </a:graphicData>
        </a:graphic>
      </p:graphicFrame>
      <p:sp>
        <p:nvSpPr>
          <p:cNvPr id="4" name="Flèche : gauche 3">
            <a:extLst>
              <a:ext uri="{FF2B5EF4-FFF2-40B4-BE49-F238E27FC236}">
                <a16:creationId xmlns:a16="http://schemas.microsoft.com/office/drawing/2014/main" id="{CF882171-F3F5-F7ED-770C-A457B67EA60E}"/>
              </a:ext>
            </a:extLst>
          </p:cNvPr>
          <p:cNvSpPr/>
          <p:nvPr/>
        </p:nvSpPr>
        <p:spPr>
          <a:xfrm>
            <a:off x="9144000" y="0"/>
            <a:ext cx="1905000" cy="895350"/>
          </a:xfrm>
          <a:prstGeom prst="lef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Mettre à jour le nombre de clubs/ zones ADG</a:t>
            </a:r>
          </a:p>
        </p:txBody>
      </p:sp>
      <p:sp>
        <p:nvSpPr>
          <p:cNvPr id="6" name="Accolade ouvrante 5">
            <a:extLst>
              <a:ext uri="{FF2B5EF4-FFF2-40B4-BE49-F238E27FC236}">
                <a16:creationId xmlns:a16="http://schemas.microsoft.com/office/drawing/2014/main" id="{EA1E29E9-370E-BB6B-6096-19C32D334991}"/>
              </a:ext>
            </a:extLst>
          </p:cNvPr>
          <p:cNvSpPr/>
          <p:nvPr/>
        </p:nvSpPr>
        <p:spPr>
          <a:xfrm>
            <a:off x="-962026" y="1343025"/>
            <a:ext cx="438151" cy="6236841"/>
          </a:xfrm>
          <a:prstGeom prst="leftBrace">
            <a:avLst>
              <a:gd name="adj1" fmla="val 0"/>
              <a:gd name="adj2"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a:extLst>
              <a:ext uri="{FF2B5EF4-FFF2-40B4-BE49-F238E27FC236}">
                <a16:creationId xmlns:a16="http://schemas.microsoft.com/office/drawing/2014/main" id="{EC4289FF-B11E-8B0C-F40C-41F811E33C24}"/>
              </a:ext>
            </a:extLst>
          </p:cNvPr>
          <p:cNvSpPr/>
          <p:nvPr/>
        </p:nvSpPr>
        <p:spPr>
          <a:xfrm>
            <a:off x="-2595564" y="3924300"/>
            <a:ext cx="1547813" cy="914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Animateurs ateliers ?</a:t>
            </a:r>
          </a:p>
        </p:txBody>
      </p:sp>
    </p:spTree>
    <p:extLst>
      <p:ext uri="{BB962C8B-B14F-4D97-AF65-F5344CB8AC3E}">
        <p14:creationId xmlns:p14="http://schemas.microsoft.com/office/powerpoint/2010/main" val="2360512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80728"/>
            <a:ext cx="8424936" cy="1325563"/>
          </a:xfrm>
        </p:spPr>
        <p:txBody>
          <a:bodyPr/>
          <a:lstStyle/>
          <a:p>
            <a:r>
              <a:rPr lang="fr-FR" dirty="0"/>
              <a:t>       </a:t>
            </a:r>
            <a:r>
              <a:rPr lang="fr-FR" dirty="0">
                <a:solidFill>
                  <a:srgbClr val="C00000"/>
                </a:solidFill>
                <a:latin typeface="Arial Narrow" pitchFamily="34" charset="0"/>
              </a:rPr>
              <a:t>commission </a:t>
            </a:r>
            <a:r>
              <a:rPr lang="fr-FR" dirty="0" err="1">
                <a:solidFill>
                  <a:srgbClr val="C00000"/>
                </a:solidFill>
                <a:latin typeface="Arial Narrow" pitchFamily="34" charset="0"/>
              </a:rPr>
              <a:t>Interact</a:t>
            </a:r>
            <a:r>
              <a:rPr lang="fr-FR" dirty="0">
                <a:solidFill>
                  <a:srgbClr val="C00000"/>
                </a:solidFill>
                <a:latin typeface="Arial Narrow" pitchFamily="34" charset="0"/>
              </a:rPr>
              <a:t> et jeunesse </a:t>
            </a:r>
            <a:br>
              <a:rPr lang="fr-FR" dirty="0"/>
            </a:br>
            <a:r>
              <a:rPr lang="fr-FR" dirty="0"/>
              <a:t>                   </a:t>
            </a:r>
            <a:r>
              <a:rPr lang="fr-FR" dirty="0">
                <a:solidFill>
                  <a:srgbClr val="92D050"/>
                </a:solidFill>
              </a:rPr>
              <a:t>François louveaux </a:t>
            </a:r>
          </a:p>
        </p:txBody>
      </p:sp>
      <p:pic>
        <p:nvPicPr>
          <p:cNvPr id="5" name="Espace réservé du contenu 4" descr="629035eceb74b.JPG"/>
          <p:cNvPicPr>
            <a:picLocks noGrp="1" noChangeAspect="1"/>
          </p:cNvPicPr>
          <p:nvPr>
            <p:ph idx="1"/>
          </p:nvPr>
        </p:nvPicPr>
        <p:blipFill>
          <a:blip r:embed="rId2" cstate="print"/>
          <a:stretch>
            <a:fillRect/>
          </a:stretch>
        </p:blipFill>
        <p:spPr>
          <a:xfrm>
            <a:off x="3131840" y="2420888"/>
            <a:ext cx="2828925" cy="3771900"/>
          </a:xfrm>
        </p:spPr>
      </p:pic>
      <p:sp>
        <p:nvSpPr>
          <p:cNvPr id="4" name="Espace réservé du numéro de diapositive 3"/>
          <p:cNvSpPr>
            <a:spLocks noGrp="1"/>
          </p:cNvSpPr>
          <p:nvPr>
            <p:ph type="sldNum" sz="quarter" idx="12"/>
          </p:nvPr>
        </p:nvSpPr>
        <p:spPr/>
        <p:txBody>
          <a:bodyPr/>
          <a:lstStyle/>
          <a:p>
            <a:fld id="{6334F6E0-9A10-4624-B736-18FE9C672F18}" type="slidenum">
              <a:rPr lang="fr-FR" altLang="fr-FR" smtClean="0"/>
              <a:pPr/>
              <a:t>48</a:t>
            </a:fld>
            <a:endParaRPr lang="fr-FR" altLang="fr-FR"/>
          </a:p>
        </p:txBody>
      </p:sp>
      <p:pic>
        <p:nvPicPr>
          <p:cNvPr id="6" name="Picture 6" descr="Picture 6"/>
          <p:cNvPicPr>
            <a:picLocks noChangeAspect="1"/>
          </p:cNvPicPr>
          <p:nvPr/>
        </p:nvPicPr>
        <p:blipFill>
          <a:blip r:embed="rId3" cstate="print"/>
          <a:stretch>
            <a:fillRect/>
          </a:stretch>
        </p:blipFill>
        <p:spPr>
          <a:xfrm>
            <a:off x="6583493" y="116632"/>
            <a:ext cx="2560507" cy="764704"/>
          </a:xfrm>
          <a:prstGeom prst="rect">
            <a:avLst/>
          </a:prstGeom>
          <a:ln w="12700">
            <a:miter lim="400000"/>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CDABC-4E32-C07D-02F8-0E608313F845}"/>
              </a:ext>
            </a:extLst>
          </p:cNvPr>
          <p:cNvSpPr>
            <a:spLocks noGrp="1"/>
          </p:cNvSpPr>
          <p:nvPr>
            <p:ph type="title"/>
          </p:nvPr>
        </p:nvSpPr>
        <p:spPr>
          <a:xfrm>
            <a:off x="611560" y="548680"/>
            <a:ext cx="7886700" cy="2354093"/>
          </a:xfrm>
        </p:spPr>
        <p:txBody>
          <a:bodyPr>
            <a:normAutofit fontScale="90000"/>
          </a:bodyPr>
          <a:lstStyle/>
          <a:p>
            <a:pPr algn="ctr"/>
            <a:r>
              <a:rPr lang="fr-FR" sz="4000" dirty="0">
                <a:solidFill>
                  <a:srgbClr val="FF0000"/>
                </a:solidFill>
              </a:rPr>
              <a:t>NOS OBJECTIFS :</a:t>
            </a:r>
            <a:br>
              <a:rPr lang="fr-FR" sz="4000" dirty="0"/>
            </a:br>
            <a:r>
              <a:rPr lang="fr-FR" sz="4000" dirty="0">
                <a:solidFill>
                  <a:srgbClr val="00B050"/>
                </a:solidFill>
              </a:rPr>
              <a:t>Être utiles aux  jeunes de tous les horizons, dans leurs parcours des débuts de leur formation à leur entrée dans la vie professionnelle</a:t>
            </a:r>
          </a:p>
        </p:txBody>
      </p:sp>
      <p:sp>
        <p:nvSpPr>
          <p:cNvPr id="3" name="Espace réservé du contenu 2">
            <a:extLst>
              <a:ext uri="{FF2B5EF4-FFF2-40B4-BE49-F238E27FC236}">
                <a16:creationId xmlns:a16="http://schemas.microsoft.com/office/drawing/2014/main" id="{05687B33-37D5-326B-AE40-932E595A9AE8}"/>
              </a:ext>
            </a:extLst>
          </p:cNvPr>
          <p:cNvSpPr>
            <a:spLocks noGrp="1"/>
          </p:cNvSpPr>
          <p:nvPr>
            <p:ph idx="1"/>
          </p:nvPr>
        </p:nvSpPr>
        <p:spPr>
          <a:xfrm>
            <a:off x="628650" y="3029639"/>
            <a:ext cx="7886700" cy="3147324"/>
          </a:xfrm>
        </p:spPr>
        <p:txBody>
          <a:bodyPr>
            <a:normAutofit fontScale="62500" lnSpcReduction="20000"/>
          </a:bodyPr>
          <a:lstStyle/>
          <a:p>
            <a:endParaRPr lang="fr-FR" sz="3200" dirty="0"/>
          </a:p>
          <a:p>
            <a:pPr>
              <a:lnSpc>
                <a:spcPct val="170000"/>
              </a:lnSpc>
            </a:pPr>
            <a:r>
              <a:rPr lang="fr-FR" sz="3500" dirty="0">
                <a:solidFill>
                  <a:schemeClr val="bg1">
                    <a:lumMod val="10000"/>
                    <a:lumOff val="90000"/>
                  </a:schemeClr>
                </a:solidFill>
                <a:latin typeface="Arial Narrow" pitchFamily="34" charset="0"/>
              </a:rPr>
              <a:t>Développer les actions des clubs vis-à-vis des établissements scolaires : le Rotary comme partenaire reconnu de l’éducation nationale</a:t>
            </a:r>
          </a:p>
          <a:p>
            <a:endParaRPr lang="fr-FR" sz="3200" dirty="0">
              <a:solidFill>
                <a:schemeClr val="bg1">
                  <a:lumMod val="10000"/>
                  <a:lumOff val="90000"/>
                </a:schemeClr>
              </a:solidFill>
            </a:endParaRPr>
          </a:p>
          <a:p>
            <a:pPr>
              <a:lnSpc>
                <a:spcPct val="170000"/>
              </a:lnSpc>
            </a:pPr>
            <a:r>
              <a:rPr lang="fr-FR" sz="3200" dirty="0">
                <a:solidFill>
                  <a:schemeClr val="bg1">
                    <a:lumMod val="10000"/>
                    <a:lumOff val="90000"/>
                  </a:schemeClr>
                </a:solidFill>
              </a:rPr>
              <a:t>Organiser au niveau du district et des clubs la coordination et le travail en commun des différentes commissions</a:t>
            </a:r>
          </a:p>
        </p:txBody>
      </p:sp>
      <p:pic>
        <p:nvPicPr>
          <p:cNvPr id="5" name="Picture 6" descr="C:\Users\PC-UTI~1\AppData\Local\Temp\image001.png">
            <a:extLst>
              <a:ext uri="{FF2B5EF4-FFF2-40B4-BE49-F238E27FC236}">
                <a16:creationId xmlns:a16="http://schemas.microsoft.com/office/drawing/2014/main" id="{26702C82-0BBC-2DD2-33D4-F93215634E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6632"/>
            <a:ext cx="2354855" cy="80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7313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3"/>
          <p:cNvSpPr txBox="1"/>
          <p:nvPr/>
        </p:nvSpPr>
        <p:spPr>
          <a:xfrm>
            <a:off x="45719" y="642938"/>
            <a:ext cx="8966836" cy="7581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4000" b="1">
                <a:solidFill>
                  <a:srgbClr val="C00000"/>
                </a:solidFill>
                <a:latin typeface="Arial Narrow"/>
                <a:ea typeface="Arial Narrow"/>
                <a:cs typeface="Arial Narrow"/>
                <a:sym typeface="Arial Narrow"/>
              </a:defRPr>
            </a:pPr>
            <a:r>
              <a:rPr dirty="0" err="1"/>
              <a:t>Nos</a:t>
            </a:r>
            <a:r>
              <a:rPr dirty="0"/>
              <a:t> </a:t>
            </a:r>
            <a:r>
              <a:rPr dirty="0" err="1"/>
              <a:t>Objectifs</a:t>
            </a:r>
            <a:r>
              <a:rPr dirty="0"/>
              <a:t>(1)  </a:t>
            </a:r>
            <a:endParaRPr dirty="0">
              <a:latin typeface="Arial"/>
              <a:ea typeface="Arial"/>
              <a:cs typeface="Arial"/>
              <a:sym typeface="Arial"/>
            </a:endParaRPr>
          </a:p>
          <a:p>
            <a:pPr marL="914400" lvl="1" indent="-457200" algn="just">
              <a:lnSpc>
                <a:spcPct val="150000"/>
              </a:lnSpc>
              <a:buSzPct val="100000"/>
              <a:buChar char="❑"/>
              <a:defRPr sz="2400" b="1">
                <a:solidFill>
                  <a:schemeClr val="accent2"/>
                </a:solidFill>
                <a:latin typeface="Arial Narrow"/>
                <a:ea typeface="Arial Narrow"/>
                <a:cs typeface="Arial Narrow"/>
                <a:sym typeface="Arial Narrow"/>
              </a:defRPr>
            </a:pPr>
            <a:r>
              <a:rPr dirty="0" err="1"/>
              <a:t>Accroître</a:t>
            </a:r>
            <a:r>
              <a:rPr dirty="0"/>
              <a:t> </a:t>
            </a:r>
            <a:r>
              <a:rPr dirty="0" err="1"/>
              <a:t>nos</a:t>
            </a:r>
            <a:r>
              <a:rPr dirty="0"/>
              <a:t> </a:t>
            </a:r>
            <a:r>
              <a:rPr dirty="0" err="1"/>
              <a:t>effectifs</a:t>
            </a:r>
            <a:r>
              <a:rPr dirty="0"/>
              <a:t> </a:t>
            </a:r>
            <a:r>
              <a:rPr dirty="0">
                <a:solidFill>
                  <a:srgbClr val="FFFFFF"/>
                </a:solidFill>
              </a:rPr>
              <a:t>en </a:t>
            </a:r>
            <a:r>
              <a:rPr dirty="0" err="1">
                <a:solidFill>
                  <a:srgbClr val="FFFFFF"/>
                </a:solidFill>
              </a:rPr>
              <a:t>développant</a:t>
            </a:r>
            <a:r>
              <a:rPr dirty="0">
                <a:solidFill>
                  <a:srgbClr val="FFFFFF"/>
                </a:solidFill>
              </a:rPr>
              <a:t> </a:t>
            </a:r>
            <a:r>
              <a:rPr dirty="0" err="1">
                <a:solidFill>
                  <a:srgbClr val="FFFFFF"/>
                </a:solidFill>
              </a:rPr>
              <a:t>nos</a:t>
            </a:r>
            <a:r>
              <a:rPr dirty="0">
                <a:solidFill>
                  <a:srgbClr val="FFFFFF"/>
                </a:solidFill>
              </a:rPr>
              <a:t> actions en </a:t>
            </a:r>
            <a:r>
              <a:rPr dirty="0" err="1">
                <a:solidFill>
                  <a:srgbClr val="FFFFFF"/>
                </a:solidFill>
              </a:rPr>
              <a:t>faveur</a:t>
            </a:r>
            <a:r>
              <a:rPr dirty="0">
                <a:solidFill>
                  <a:srgbClr val="FFFFFF"/>
                </a:solidFill>
              </a:rPr>
              <a:t> de la </a:t>
            </a:r>
            <a:r>
              <a:rPr dirty="0" err="1">
                <a:solidFill>
                  <a:srgbClr val="FFFFFF"/>
                </a:solidFill>
              </a:rPr>
              <a:t>Jeunesse</a:t>
            </a:r>
            <a:r>
              <a:rPr dirty="0">
                <a:solidFill>
                  <a:srgbClr val="FFFFFF"/>
                </a:solidFill>
              </a:rPr>
              <a:t> </a:t>
            </a:r>
            <a:r>
              <a:rPr dirty="0" err="1">
                <a:solidFill>
                  <a:srgbClr val="FFFFFF"/>
                </a:solidFill>
              </a:rPr>
              <a:t>tournées</a:t>
            </a:r>
            <a:r>
              <a:rPr dirty="0">
                <a:solidFill>
                  <a:srgbClr val="FFFFFF"/>
                </a:solidFill>
              </a:rPr>
              <a:t> </a:t>
            </a:r>
            <a:r>
              <a:rPr dirty="0" err="1">
                <a:solidFill>
                  <a:srgbClr val="FFFFFF"/>
                </a:solidFill>
              </a:rPr>
              <a:t>vers</a:t>
            </a:r>
            <a:r>
              <a:rPr dirty="0">
                <a:solidFill>
                  <a:srgbClr val="FFFFFF"/>
                </a:solidFill>
              </a:rPr>
              <a:t> les 7 axes </a:t>
            </a:r>
            <a:r>
              <a:rPr dirty="0" err="1">
                <a:solidFill>
                  <a:srgbClr val="FFFFFF"/>
                </a:solidFill>
              </a:rPr>
              <a:t>stratégiques</a:t>
            </a:r>
            <a:r>
              <a:rPr dirty="0">
                <a:solidFill>
                  <a:srgbClr val="FFFFFF"/>
                </a:solidFill>
              </a:rPr>
              <a:t> du Rotary</a:t>
            </a:r>
            <a:endParaRPr dirty="0">
              <a:latin typeface="Arial"/>
              <a:ea typeface="Arial"/>
              <a:cs typeface="Arial"/>
              <a:sym typeface="Arial"/>
            </a:endParaRPr>
          </a:p>
          <a:p>
            <a:pPr marL="914400" lvl="1" indent="-457200" algn="just">
              <a:lnSpc>
                <a:spcPct val="150000"/>
              </a:lnSpc>
              <a:buSzPct val="100000"/>
              <a:buChar char="❑"/>
              <a:defRPr sz="2400" b="1">
                <a:solidFill>
                  <a:schemeClr val="accent2"/>
                </a:solidFill>
                <a:latin typeface="Arial Narrow"/>
                <a:ea typeface="Arial Narrow"/>
                <a:cs typeface="Arial Narrow"/>
                <a:sym typeface="Arial Narrow"/>
              </a:defRPr>
            </a:pPr>
            <a:r>
              <a:rPr dirty="0"/>
              <a:t>Aider les associations </a:t>
            </a:r>
            <a:r>
              <a:rPr dirty="0" err="1"/>
              <a:t>œuvrant</a:t>
            </a:r>
            <a:r>
              <a:rPr dirty="0"/>
              <a:t> pour la santé </a:t>
            </a:r>
            <a:r>
              <a:rPr dirty="0" err="1"/>
              <a:t>mentale</a:t>
            </a:r>
            <a:r>
              <a:rPr dirty="0"/>
              <a:t> et le </a:t>
            </a:r>
            <a:r>
              <a:rPr dirty="0" err="1"/>
              <a:t>bien</a:t>
            </a:r>
            <a:r>
              <a:rPr dirty="0"/>
              <a:t> </a:t>
            </a:r>
            <a:r>
              <a:rPr dirty="0" err="1"/>
              <a:t>être</a:t>
            </a:r>
            <a:r>
              <a:rPr dirty="0"/>
              <a:t> des </a:t>
            </a:r>
            <a:r>
              <a:rPr dirty="0" err="1"/>
              <a:t>jeunes</a:t>
            </a:r>
            <a:r>
              <a:rPr dirty="0"/>
              <a:t> et des </a:t>
            </a:r>
            <a:r>
              <a:rPr dirty="0" err="1"/>
              <a:t>adultes</a:t>
            </a:r>
            <a:r>
              <a:rPr dirty="0"/>
              <a:t> </a:t>
            </a:r>
            <a:endParaRPr dirty="0">
              <a:latin typeface="Arial"/>
              <a:ea typeface="Arial"/>
              <a:cs typeface="Arial"/>
              <a:sym typeface="Arial"/>
            </a:endParaRPr>
          </a:p>
          <a:p>
            <a:pPr marL="914400" lvl="1" indent="-457200">
              <a:lnSpc>
                <a:spcPct val="150000"/>
              </a:lnSpc>
              <a:buSzPct val="100000"/>
              <a:buChar char="❑"/>
              <a:defRPr sz="2400" b="1">
                <a:solidFill>
                  <a:schemeClr val="accent2"/>
                </a:solidFill>
                <a:latin typeface="Arial Narrow"/>
                <a:ea typeface="Arial Narrow"/>
                <a:cs typeface="Arial Narrow"/>
                <a:sym typeface="Arial Narrow"/>
              </a:defRPr>
            </a:pPr>
            <a:r>
              <a:rPr dirty="0" err="1"/>
              <a:t>Mettre</a:t>
            </a:r>
            <a:r>
              <a:rPr dirty="0"/>
              <a:t> en </a:t>
            </a:r>
            <a:r>
              <a:rPr dirty="0" err="1">
                <a:solidFill>
                  <a:schemeClr val="accent2"/>
                </a:solidFill>
              </a:rPr>
              <a:t>avant</a:t>
            </a:r>
            <a:r>
              <a:rPr dirty="0">
                <a:solidFill>
                  <a:schemeClr val="accent2"/>
                </a:solidFill>
              </a:rPr>
              <a:t> </a:t>
            </a:r>
            <a:r>
              <a:rPr i="1" dirty="0">
                <a:solidFill>
                  <a:schemeClr val="accent2"/>
                </a:solidFill>
              </a:rPr>
              <a:t>:</a:t>
            </a:r>
            <a:r>
              <a:rPr i="1" dirty="0">
                <a:solidFill>
                  <a:srgbClr val="000000"/>
                </a:solidFill>
              </a:rPr>
              <a:t>		</a:t>
            </a:r>
            <a:r>
              <a:rPr sz="2800" i="1" dirty="0">
                <a:solidFill>
                  <a:srgbClr val="000000"/>
                </a:solidFill>
              </a:rPr>
              <a:t>										</a:t>
            </a:r>
            <a:endParaRPr dirty="0">
              <a:latin typeface="Arial"/>
              <a:ea typeface="Arial"/>
              <a:cs typeface="Arial"/>
              <a:sym typeface="Arial"/>
            </a:endParaRPr>
          </a:p>
          <a:p>
            <a:pPr marL="457200" lvl="1" indent="0">
              <a:lnSpc>
                <a:spcPct val="150000"/>
              </a:lnSpc>
              <a:defRPr sz="2800" b="1" i="1">
                <a:latin typeface="Arial Narrow"/>
                <a:ea typeface="Arial Narrow"/>
                <a:cs typeface="Arial Narrow"/>
                <a:sym typeface="Arial Narrow"/>
              </a:defRPr>
            </a:pPr>
            <a:r>
              <a:rPr dirty="0"/>
              <a:t>        </a:t>
            </a:r>
            <a:r>
              <a:rPr dirty="0">
                <a:solidFill>
                  <a:srgbClr val="FFFFFF"/>
                </a:solidFill>
              </a:rPr>
              <a:t>- </a:t>
            </a:r>
            <a:r>
              <a:rPr dirty="0"/>
              <a:t> </a:t>
            </a:r>
            <a:r>
              <a:rPr sz="2400" i="0" dirty="0">
                <a:solidFill>
                  <a:srgbClr val="FFFFFF"/>
                </a:solidFill>
              </a:rPr>
              <a:t>La </a:t>
            </a:r>
            <a:r>
              <a:rPr sz="2400" i="0" dirty="0" err="1">
                <a:solidFill>
                  <a:srgbClr val="FFFFFF"/>
                </a:solidFill>
              </a:rPr>
              <a:t>Jeunesse</a:t>
            </a:r>
            <a:r>
              <a:rPr sz="2400" i="0" dirty="0">
                <a:solidFill>
                  <a:srgbClr val="FFFFFF"/>
                </a:solidFill>
              </a:rPr>
              <a:t> (</a:t>
            </a:r>
            <a:r>
              <a:rPr sz="2400" i="0" dirty="0" err="1">
                <a:solidFill>
                  <a:srgbClr val="FFFFFF"/>
                </a:solidFill>
              </a:rPr>
              <a:t>programmes</a:t>
            </a:r>
            <a:r>
              <a:rPr sz="2400" i="0" dirty="0">
                <a:solidFill>
                  <a:srgbClr val="FFFFFF"/>
                </a:solidFill>
              </a:rPr>
              <a:t> </a:t>
            </a:r>
            <a:r>
              <a:rPr sz="2400" i="0" dirty="0" err="1">
                <a:solidFill>
                  <a:srgbClr val="FFFFFF"/>
                </a:solidFill>
              </a:rPr>
              <a:t>jeunesse</a:t>
            </a:r>
            <a:r>
              <a:rPr sz="2400" i="0" dirty="0">
                <a:solidFill>
                  <a:srgbClr val="FFFFFF"/>
                </a:solidFill>
              </a:rPr>
              <a:t> et student) ,	</a:t>
            </a:r>
            <a:endParaRPr dirty="0">
              <a:latin typeface="Arial"/>
              <a:ea typeface="Arial"/>
              <a:cs typeface="Arial"/>
              <a:sym typeface="Arial"/>
            </a:endParaRPr>
          </a:p>
          <a:p>
            <a:pPr marL="457200" lvl="1" indent="0">
              <a:lnSpc>
                <a:spcPct val="150000"/>
              </a:lnSpc>
              <a:defRPr sz="2400" b="1">
                <a:solidFill>
                  <a:srgbClr val="FFFFFF"/>
                </a:solidFill>
                <a:latin typeface="Arial Narrow"/>
                <a:ea typeface="Arial Narrow"/>
                <a:cs typeface="Arial Narrow"/>
                <a:sym typeface="Arial Narrow"/>
              </a:defRPr>
            </a:pPr>
            <a:r>
              <a:rPr dirty="0"/>
              <a:t>         -  </a:t>
            </a:r>
            <a:r>
              <a:rPr dirty="0" err="1"/>
              <a:t>L’insertion</a:t>
            </a:r>
            <a:r>
              <a:rPr dirty="0"/>
              <a:t> </a:t>
            </a:r>
            <a:r>
              <a:rPr dirty="0" err="1"/>
              <a:t>Professionnelle</a:t>
            </a:r>
            <a:r>
              <a:rPr dirty="0"/>
              <a:t> ,</a:t>
            </a:r>
            <a:endParaRPr dirty="0">
              <a:latin typeface="Arial"/>
              <a:ea typeface="Arial"/>
              <a:cs typeface="Arial"/>
              <a:sym typeface="Arial"/>
            </a:endParaRPr>
          </a:p>
          <a:p>
            <a:pPr marL="457200" lvl="1" indent="0">
              <a:lnSpc>
                <a:spcPct val="150000"/>
              </a:lnSpc>
              <a:defRPr sz="2400" b="1">
                <a:solidFill>
                  <a:srgbClr val="FFFFFF"/>
                </a:solidFill>
                <a:latin typeface="Arial Narrow"/>
                <a:ea typeface="Arial Narrow"/>
                <a:cs typeface="Arial Narrow"/>
                <a:sym typeface="Arial Narrow"/>
              </a:defRPr>
            </a:pPr>
            <a:r>
              <a:rPr dirty="0"/>
              <a:t>         -  Les actions en </a:t>
            </a:r>
            <a:r>
              <a:rPr dirty="0" err="1"/>
              <a:t>faveur</a:t>
            </a:r>
            <a:r>
              <a:rPr dirty="0"/>
              <a:t> du </a:t>
            </a:r>
            <a:r>
              <a:rPr dirty="0" err="1"/>
              <a:t>développement</a:t>
            </a:r>
            <a:r>
              <a:rPr dirty="0"/>
              <a:t> durable</a:t>
            </a:r>
            <a:r>
              <a:rPr sz="2800" dirty="0"/>
              <a:t>,</a:t>
            </a:r>
            <a:endParaRPr dirty="0">
              <a:latin typeface="Arial"/>
              <a:ea typeface="Arial"/>
              <a:cs typeface="Arial"/>
              <a:sym typeface="Arial"/>
            </a:endParaRPr>
          </a:p>
          <a:p>
            <a:pPr marL="457200" lvl="1" indent="0">
              <a:lnSpc>
                <a:spcPct val="150000"/>
              </a:lnSpc>
              <a:defRPr sz="2800" b="1">
                <a:solidFill>
                  <a:srgbClr val="FFFFFF"/>
                </a:solidFill>
                <a:latin typeface="Arial Narrow"/>
                <a:ea typeface="Arial Narrow"/>
                <a:cs typeface="Arial Narrow"/>
                <a:sym typeface="Arial Narrow"/>
              </a:defRPr>
            </a:pPr>
            <a:r>
              <a:rPr dirty="0"/>
              <a:t>        - </a:t>
            </a:r>
            <a:r>
              <a:rPr sz="2400" dirty="0" err="1"/>
              <a:t>L’action</a:t>
            </a:r>
            <a:r>
              <a:rPr sz="2400" dirty="0"/>
              <a:t> </a:t>
            </a:r>
            <a:r>
              <a:rPr sz="2400" dirty="0" err="1"/>
              <a:t>Internationale</a:t>
            </a:r>
            <a:r>
              <a:rPr sz="2400" dirty="0"/>
              <a:t> </a:t>
            </a:r>
            <a:endParaRPr dirty="0">
              <a:latin typeface="Arial"/>
              <a:ea typeface="Arial"/>
              <a:cs typeface="Arial"/>
              <a:sym typeface="Arial"/>
            </a:endParaRPr>
          </a:p>
          <a:p>
            <a:pPr marL="457200" lvl="1" indent="0">
              <a:lnSpc>
                <a:spcPct val="150000"/>
              </a:lnSpc>
              <a:defRPr sz="2800" b="1" i="1">
                <a:latin typeface="Arial Narrow"/>
                <a:ea typeface="Arial Narrow"/>
                <a:cs typeface="Arial Narrow"/>
                <a:sym typeface="Arial Narrow"/>
              </a:defRPr>
            </a:pPr>
            <a:endParaRPr dirty="0"/>
          </a:p>
          <a:p>
            <a:pPr lvl="1" algn="ctr">
              <a:lnSpc>
                <a:spcPct val="150000"/>
              </a:lnSpc>
              <a:defRPr sz="2800" b="1" i="1">
                <a:latin typeface="Arial Narrow"/>
                <a:ea typeface="Arial Narrow"/>
                <a:cs typeface="Arial Narrow"/>
                <a:sym typeface="Arial Narrow"/>
              </a:defRPr>
            </a:pPr>
            <a:r>
              <a:rPr dirty="0"/>
              <a:t>	</a:t>
            </a:r>
          </a:p>
        </p:txBody>
      </p:sp>
      <p:sp>
        <p:nvSpPr>
          <p:cNvPr id="115" name="Espace réservé du numéro de diapositive 1"/>
          <p:cNvSpPr txBox="1">
            <a:spLocks noGrp="1"/>
          </p:cNvSpPr>
          <p:nvPr>
            <p:ph type="sldNum" sz="quarter" idx="2"/>
          </p:nvPr>
        </p:nvSpPr>
        <p:spPr>
          <a:xfrm>
            <a:off x="833396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a:p>
        </p:txBody>
      </p:sp>
      <p:pic>
        <p:nvPicPr>
          <p:cNvPr id="116" name="Picture 6" descr="Picture 6"/>
          <p:cNvPicPr>
            <a:picLocks noChangeAspect="1"/>
          </p:cNvPicPr>
          <p:nvPr/>
        </p:nvPicPr>
        <p:blipFill>
          <a:blip r:embed="rId2" cstate="print"/>
          <a:stretch>
            <a:fillRect/>
          </a:stretch>
        </p:blipFill>
        <p:spPr>
          <a:xfrm>
            <a:off x="6197600" y="101600"/>
            <a:ext cx="2836864" cy="846138"/>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F78EC0-BA49-2367-AD69-1962F36AF7E5}"/>
              </a:ext>
            </a:extLst>
          </p:cNvPr>
          <p:cNvSpPr>
            <a:spLocks noGrp="1"/>
          </p:cNvSpPr>
          <p:nvPr>
            <p:ph type="title"/>
          </p:nvPr>
        </p:nvSpPr>
        <p:spPr>
          <a:xfrm>
            <a:off x="251520" y="404664"/>
            <a:ext cx="7886700" cy="823913"/>
          </a:xfrm>
        </p:spPr>
        <p:txBody>
          <a:bodyPr>
            <a:normAutofit/>
          </a:bodyPr>
          <a:lstStyle/>
          <a:p>
            <a:pPr algn="ctr"/>
            <a:r>
              <a:rPr lang="fr-FR" sz="3600" dirty="0">
                <a:solidFill>
                  <a:srgbClr val="FF0000"/>
                </a:solidFill>
                <a:latin typeface="Arial Narrow" pitchFamily="34" charset="0"/>
              </a:rPr>
              <a:t>Transformer des besoins  en demande</a:t>
            </a:r>
          </a:p>
        </p:txBody>
      </p:sp>
      <p:sp>
        <p:nvSpPr>
          <p:cNvPr id="3" name="Espace réservé du texte 2">
            <a:extLst>
              <a:ext uri="{FF2B5EF4-FFF2-40B4-BE49-F238E27FC236}">
                <a16:creationId xmlns:a16="http://schemas.microsoft.com/office/drawing/2014/main" id="{B3C18172-ADCB-A613-353B-64CFFE19557E}"/>
              </a:ext>
            </a:extLst>
          </p:cNvPr>
          <p:cNvSpPr>
            <a:spLocks noGrp="1"/>
          </p:cNvSpPr>
          <p:nvPr>
            <p:ph type="body" idx="1"/>
          </p:nvPr>
        </p:nvSpPr>
        <p:spPr>
          <a:xfrm>
            <a:off x="611560" y="1124744"/>
            <a:ext cx="3868340" cy="649995"/>
          </a:xfrm>
        </p:spPr>
        <p:txBody>
          <a:bodyPr>
            <a:normAutofit/>
          </a:bodyPr>
          <a:lstStyle/>
          <a:p>
            <a:r>
              <a:rPr lang="fr-FR" sz="3200" dirty="0">
                <a:solidFill>
                  <a:srgbClr val="00B050"/>
                </a:solidFill>
              </a:rPr>
              <a:t>Des besoins </a:t>
            </a:r>
          </a:p>
        </p:txBody>
      </p:sp>
      <p:sp>
        <p:nvSpPr>
          <p:cNvPr id="4" name="Espace réservé du contenu 3">
            <a:extLst>
              <a:ext uri="{FF2B5EF4-FFF2-40B4-BE49-F238E27FC236}">
                <a16:creationId xmlns:a16="http://schemas.microsoft.com/office/drawing/2014/main" id="{769C9D42-61B2-51D9-5112-B64F791D403D}"/>
              </a:ext>
            </a:extLst>
          </p:cNvPr>
          <p:cNvSpPr>
            <a:spLocks noGrp="1"/>
          </p:cNvSpPr>
          <p:nvPr>
            <p:ph sz="half" idx="2"/>
          </p:nvPr>
        </p:nvSpPr>
        <p:spPr>
          <a:xfrm>
            <a:off x="539552" y="2132856"/>
            <a:ext cx="3868340" cy="4352925"/>
          </a:xfrm>
        </p:spPr>
        <p:txBody>
          <a:bodyPr>
            <a:noAutofit/>
          </a:bodyPr>
          <a:lstStyle/>
          <a:p>
            <a:pPr marL="342900" lvl="0" indent="-342900">
              <a:lnSpc>
                <a:spcPct val="100000"/>
              </a:lnSpc>
              <a:buFont typeface="Symbol" panose="05050102010706020507" pitchFamily="18" charset="2"/>
              <a:buChar char=""/>
            </a:pPr>
            <a:r>
              <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Liés aux transformations de l’école et de la pédagogiques : l’oral, orientation, la prise de responsabilités, la créativité et la culture</a:t>
            </a:r>
          </a:p>
          <a:p>
            <a:pPr marL="342900" lvl="0" indent="-342900">
              <a:lnSpc>
                <a:spcPct val="100000"/>
              </a:lnSpc>
              <a:buFont typeface="Symbol" panose="05050102010706020507" pitchFamily="18" charset="2"/>
              <a:buChar char=""/>
            </a:pPr>
            <a:r>
              <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Liés aux difficultés des élèves de niveau modeste dont autocensure, image de soi</a:t>
            </a:r>
          </a:p>
          <a:p>
            <a:pPr marL="342900" lvl="0" indent="-342900">
              <a:lnSpc>
                <a:spcPct val="100000"/>
              </a:lnSpc>
              <a:buFont typeface="Symbol" panose="05050102010706020507" pitchFamily="18" charset="2"/>
              <a:buChar char=""/>
            </a:pPr>
            <a:endPar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Liés aux changements d’image et à la promotion de la voie professionnelle </a:t>
            </a:r>
          </a:p>
          <a:p>
            <a:pPr marL="0" lvl="0" indent="0">
              <a:lnSpc>
                <a:spcPct val="100000"/>
              </a:lnSpc>
              <a:buNone/>
            </a:pPr>
            <a:endPar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Symbol" panose="05050102010706020507" pitchFamily="18" charset="2"/>
              <a:buChar char=""/>
            </a:pPr>
            <a:r>
              <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Liés à la transition environnementale</a:t>
            </a:r>
          </a:p>
          <a:p>
            <a:endParaRPr lang="fr-FR" sz="1800" dirty="0">
              <a:latin typeface="Arial Narrow" pitchFamily="34" charset="0"/>
            </a:endParaRPr>
          </a:p>
        </p:txBody>
      </p:sp>
      <p:sp>
        <p:nvSpPr>
          <p:cNvPr id="5" name="Espace réservé du texte 4">
            <a:extLst>
              <a:ext uri="{FF2B5EF4-FFF2-40B4-BE49-F238E27FC236}">
                <a16:creationId xmlns:a16="http://schemas.microsoft.com/office/drawing/2014/main" id="{8E1C8E25-2AF8-A750-A966-24313AFBF60E}"/>
              </a:ext>
            </a:extLst>
          </p:cNvPr>
          <p:cNvSpPr>
            <a:spLocks noGrp="1"/>
          </p:cNvSpPr>
          <p:nvPr>
            <p:ph type="body" sz="quarter" idx="3"/>
          </p:nvPr>
        </p:nvSpPr>
        <p:spPr>
          <a:xfrm>
            <a:off x="4644008" y="1124744"/>
            <a:ext cx="3887391" cy="993088"/>
          </a:xfrm>
        </p:spPr>
        <p:txBody>
          <a:bodyPr>
            <a:noAutofit/>
          </a:bodyPr>
          <a:lstStyle/>
          <a:p>
            <a:r>
              <a:rPr lang="fr-FR" sz="3200" dirty="0">
                <a:solidFill>
                  <a:srgbClr val="00B050"/>
                </a:solidFill>
              </a:rPr>
              <a:t>Une offre rotarienne diversifiée</a:t>
            </a:r>
          </a:p>
        </p:txBody>
      </p:sp>
      <p:sp>
        <p:nvSpPr>
          <p:cNvPr id="6" name="Espace réservé du contenu 5">
            <a:extLst>
              <a:ext uri="{FF2B5EF4-FFF2-40B4-BE49-F238E27FC236}">
                <a16:creationId xmlns:a16="http://schemas.microsoft.com/office/drawing/2014/main" id="{68CB1A25-A261-688F-F2C1-EBF57729475D}"/>
              </a:ext>
            </a:extLst>
          </p:cNvPr>
          <p:cNvSpPr>
            <a:spLocks noGrp="1"/>
          </p:cNvSpPr>
          <p:nvPr>
            <p:ph sz="quarter" idx="4"/>
          </p:nvPr>
        </p:nvSpPr>
        <p:spPr>
          <a:xfrm>
            <a:off x="4499992" y="2204864"/>
            <a:ext cx="3887391" cy="4464496"/>
          </a:xfrm>
        </p:spPr>
        <p:txBody>
          <a:bodyPr>
            <a:noAutofit/>
          </a:bodyPr>
          <a:lstStyle/>
          <a:p>
            <a:pPr marL="342900" lvl="0" indent="-342900">
              <a:lnSpc>
                <a:spcPct val="100000"/>
              </a:lnSpc>
              <a:buFont typeface="Symbol" panose="05050102010706020507" pitchFamily="18" charset="2"/>
              <a:buChar char=""/>
            </a:pPr>
            <a:r>
              <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Tutorat/mentorat aide à l’orientation, aide pour l’oral, </a:t>
            </a:r>
          </a:p>
          <a:p>
            <a:pPr marL="342900" lvl="0" indent="-342900">
              <a:lnSpc>
                <a:spcPct val="100000"/>
              </a:lnSpc>
              <a:buFont typeface="Symbol" panose="05050102010706020507" pitchFamily="18" charset="2"/>
              <a:buChar char=""/>
            </a:pPr>
            <a:r>
              <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Connaissance des métiers, de l’entreprise, journée de la défense</a:t>
            </a:r>
          </a:p>
          <a:p>
            <a:pPr marL="342900" lvl="0" indent="-342900">
              <a:lnSpc>
                <a:spcPct val="100000"/>
              </a:lnSpc>
              <a:buFont typeface="Symbol" panose="05050102010706020507" pitchFamily="18" charset="2"/>
              <a:buChar char=""/>
            </a:pPr>
            <a:r>
              <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Promotion du mérite et de l’engagement les prix et bourses</a:t>
            </a:r>
          </a:p>
          <a:p>
            <a:pPr marL="342900" lvl="0" indent="-342900">
              <a:lnSpc>
                <a:spcPct val="100000"/>
              </a:lnSpc>
              <a:buFont typeface="Symbol" panose="05050102010706020507" pitchFamily="18" charset="2"/>
              <a:buChar char=""/>
            </a:pPr>
            <a:r>
              <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Possibilités de s’investir dans la vie associative </a:t>
            </a:r>
            <a:r>
              <a:rPr lang="fr-FR" sz="1800" dirty="0" err="1">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interact</a:t>
            </a:r>
            <a:r>
              <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 et </a:t>
            </a:r>
            <a:r>
              <a:rPr lang="fr-FR" sz="1800" dirty="0" err="1">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rotaract</a:t>
            </a:r>
            <a:endPar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Symbol" panose="05050102010706020507" pitchFamily="18" charset="2"/>
              <a:buChar char=""/>
            </a:pPr>
            <a:r>
              <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Occasions d’échanges ( séjour courts et </a:t>
            </a:r>
            <a:r>
              <a:rPr lang="fr-FR" sz="1800" dirty="0" err="1">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students</a:t>
            </a:r>
            <a:r>
              <a:rPr lang="fr-FR" sz="1800" dirty="0">
                <a:solidFill>
                  <a:schemeClr val="tx2">
                    <a:lumMod val="20000"/>
                    <a:lumOff val="80000"/>
                  </a:schemeClr>
                </a:solidFill>
                <a:effectLst/>
                <a:latin typeface="Arial Narrow" pitchFamily="34" charset="0"/>
                <a:ea typeface="Calibri" panose="020F0502020204030204" pitchFamily="34" charset="0"/>
                <a:cs typeface="Times New Roman" panose="02020603050405020304" pitchFamily="18" charset="0"/>
              </a:rPr>
              <a:t>, bourses )</a:t>
            </a:r>
          </a:p>
          <a:p>
            <a:pPr>
              <a:lnSpc>
                <a:spcPct val="100000"/>
              </a:lnSpc>
            </a:pPr>
            <a:r>
              <a:rPr lang="fr-FR" sz="1800" dirty="0">
                <a:solidFill>
                  <a:schemeClr val="tx2">
                    <a:lumMod val="20000"/>
                    <a:lumOff val="80000"/>
                  </a:schemeClr>
                </a:solidFill>
                <a:latin typeface="Arial Narrow" pitchFamily="34" charset="0"/>
              </a:rPr>
              <a:t>Actions environnementales</a:t>
            </a:r>
          </a:p>
        </p:txBody>
      </p:sp>
      <p:pic>
        <p:nvPicPr>
          <p:cNvPr id="7" name="Picture 6" descr="C:\Users\PC-UTI~1\AppData\Local\Temp\image001.png">
            <a:extLst>
              <a:ext uri="{FF2B5EF4-FFF2-40B4-BE49-F238E27FC236}">
                <a16:creationId xmlns:a16="http://schemas.microsoft.com/office/drawing/2014/main" id="{B040F4CE-0714-519B-C228-0BCB4818AF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16632"/>
            <a:ext cx="197971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229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461F1-35A0-FEF8-0015-6FE54227E292}"/>
              </a:ext>
            </a:extLst>
          </p:cNvPr>
          <p:cNvSpPr>
            <a:spLocks noGrp="1"/>
          </p:cNvSpPr>
          <p:nvPr>
            <p:ph type="title"/>
          </p:nvPr>
        </p:nvSpPr>
        <p:spPr/>
        <p:txBody>
          <a:bodyPr/>
          <a:lstStyle/>
          <a:p>
            <a:pPr algn="ctr"/>
            <a:r>
              <a:rPr lang="fr-FR" dirty="0">
                <a:solidFill>
                  <a:srgbClr val="FF0000"/>
                </a:solidFill>
              </a:rPr>
              <a:t>Des outils à votre disposition</a:t>
            </a:r>
          </a:p>
        </p:txBody>
      </p:sp>
      <p:sp>
        <p:nvSpPr>
          <p:cNvPr id="3" name="Espace réservé du contenu 2">
            <a:extLst>
              <a:ext uri="{FF2B5EF4-FFF2-40B4-BE49-F238E27FC236}">
                <a16:creationId xmlns:a16="http://schemas.microsoft.com/office/drawing/2014/main" id="{13757ABC-E05F-ABD4-BEF4-19D64051B263}"/>
              </a:ext>
            </a:extLst>
          </p:cNvPr>
          <p:cNvSpPr>
            <a:spLocks noGrp="1"/>
          </p:cNvSpPr>
          <p:nvPr>
            <p:ph idx="1"/>
          </p:nvPr>
        </p:nvSpPr>
        <p:spPr/>
        <p:txBody>
          <a:bodyPr>
            <a:normAutofit/>
          </a:bodyPr>
          <a:lstStyle/>
          <a:p>
            <a:r>
              <a:rPr lang="fr-FR" sz="2400" b="1" dirty="0">
                <a:solidFill>
                  <a:srgbClr val="FFC000"/>
                </a:solidFill>
                <a:latin typeface="Arial Narrow" pitchFamily="34" charset="0"/>
              </a:rPr>
              <a:t>La convention </a:t>
            </a:r>
            <a:r>
              <a:rPr lang="fr-FR" sz="2400" dirty="0">
                <a:solidFill>
                  <a:schemeClr val="tx2">
                    <a:lumMod val="20000"/>
                    <a:lumOff val="80000"/>
                  </a:schemeClr>
                </a:solidFill>
                <a:latin typeface="Arial Narrow" pitchFamily="34" charset="0"/>
              </a:rPr>
              <a:t>avec la Région Académique Nouvelle Aquitaine: faire nos preuves</a:t>
            </a:r>
          </a:p>
          <a:p>
            <a:endParaRPr lang="fr-FR" sz="2400" dirty="0">
              <a:solidFill>
                <a:schemeClr val="tx2">
                  <a:lumMod val="20000"/>
                  <a:lumOff val="80000"/>
                </a:schemeClr>
              </a:solidFill>
              <a:latin typeface="Arial Narrow" pitchFamily="34" charset="0"/>
            </a:endParaRPr>
          </a:p>
          <a:p>
            <a:r>
              <a:rPr lang="fr-FR" sz="2400" b="1" dirty="0">
                <a:solidFill>
                  <a:srgbClr val="FFC000"/>
                </a:solidFill>
                <a:latin typeface="Arial Narrow" pitchFamily="34" charset="0"/>
              </a:rPr>
              <a:t>Un réseau de correspondants </a:t>
            </a:r>
            <a:r>
              <a:rPr lang="fr-FR" sz="2400" dirty="0">
                <a:solidFill>
                  <a:schemeClr val="tx2">
                    <a:lumMod val="20000"/>
                    <a:lumOff val="80000"/>
                  </a:schemeClr>
                </a:solidFill>
                <a:latin typeface="Arial Narrow" pitchFamily="34" charset="0"/>
              </a:rPr>
              <a:t>départementaux entre l’académie, les clubs, les établissements : faciliter, inciter (Gérald Jezequel)</a:t>
            </a:r>
          </a:p>
          <a:p>
            <a:endParaRPr lang="fr-FR" sz="2400" dirty="0">
              <a:solidFill>
                <a:schemeClr val="tx2">
                  <a:lumMod val="20000"/>
                  <a:lumOff val="80000"/>
                </a:schemeClr>
              </a:solidFill>
              <a:latin typeface="Arial Narrow" pitchFamily="34" charset="0"/>
            </a:endParaRPr>
          </a:p>
          <a:p>
            <a:r>
              <a:rPr lang="fr-FR" sz="2400" dirty="0">
                <a:solidFill>
                  <a:srgbClr val="FFC000"/>
                </a:solidFill>
                <a:latin typeface="Arial Narrow" pitchFamily="34" charset="0"/>
              </a:rPr>
              <a:t>Des </a:t>
            </a:r>
            <a:r>
              <a:rPr lang="fr-FR" sz="2400" b="1" dirty="0">
                <a:solidFill>
                  <a:srgbClr val="FFC000"/>
                </a:solidFill>
                <a:latin typeface="Arial Narrow" pitchFamily="34" charset="0"/>
              </a:rPr>
              <a:t>fiches actions </a:t>
            </a:r>
            <a:r>
              <a:rPr lang="fr-FR" sz="2400" b="1" dirty="0">
                <a:solidFill>
                  <a:schemeClr val="tx2">
                    <a:lumMod val="20000"/>
                    <a:lumOff val="80000"/>
                  </a:schemeClr>
                </a:solidFill>
                <a:latin typeface="Arial Narrow" pitchFamily="34" charset="0"/>
              </a:rPr>
              <a:t>: </a:t>
            </a:r>
            <a:r>
              <a:rPr lang="fr-FR" sz="2400" dirty="0">
                <a:solidFill>
                  <a:schemeClr val="tx2">
                    <a:lumMod val="20000"/>
                    <a:lumOff val="80000"/>
                  </a:schemeClr>
                </a:solidFill>
                <a:latin typeface="Arial Narrow" pitchFamily="34" charset="0"/>
              </a:rPr>
              <a:t>disponibles en mars 2023 sur Polaris </a:t>
            </a:r>
          </a:p>
          <a:p>
            <a:endParaRPr lang="fr-FR" sz="2400" dirty="0">
              <a:solidFill>
                <a:schemeClr val="tx2">
                  <a:lumMod val="20000"/>
                  <a:lumOff val="80000"/>
                </a:schemeClr>
              </a:solidFill>
              <a:latin typeface="Arial Narrow" pitchFamily="34" charset="0"/>
            </a:endParaRPr>
          </a:p>
          <a:p>
            <a:r>
              <a:rPr lang="fr-FR" sz="2400" dirty="0">
                <a:solidFill>
                  <a:schemeClr val="tx2">
                    <a:lumMod val="20000"/>
                    <a:lumOff val="80000"/>
                  </a:schemeClr>
                </a:solidFill>
                <a:latin typeface="Arial Narrow" pitchFamily="34" charset="0"/>
              </a:rPr>
              <a:t>Les clubs Rotary comme </a:t>
            </a:r>
            <a:r>
              <a:rPr lang="fr-FR" sz="2400" b="1" dirty="0">
                <a:solidFill>
                  <a:srgbClr val="FFC000"/>
                </a:solidFill>
                <a:latin typeface="Arial Narrow" pitchFamily="34" charset="0"/>
              </a:rPr>
              <a:t>pivots,</a:t>
            </a:r>
            <a:r>
              <a:rPr lang="fr-FR" sz="2400" dirty="0">
                <a:solidFill>
                  <a:srgbClr val="FFC000"/>
                </a:solidFill>
                <a:latin typeface="Arial Narrow" pitchFamily="34" charset="0"/>
              </a:rPr>
              <a:t> </a:t>
            </a:r>
            <a:r>
              <a:rPr lang="fr-FR" sz="2400" dirty="0">
                <a:solidFill>
                  <a:schemeClr val="tx2">
                    <a:lumMod val="20000"/>
                    <a:lumOff val="80000"/>
                  </a:schemeClr>
                </a:solidFill>
                <a:latin typeface="Arial Narrow" pitchFamily="34" charset="0"/>
              </a:rPr>
              <a:t>en lien avec d’autres associations: </a:t>
            </a:r>
          </a:p>
          <a:p>
            <a:pPr marL="0" indent="0">
              <a:buNone/>
            </a:pPr>
            <a:r>
              <a:rPr lang="fr-FR" sz="2400" dirty="0">
                <a:solidFill>
                  <a:schemeClr val="tx2">
                    <a:lumMod val="20000"/>
                    <a:lumOff val="80000"/>
                  </a:schemeClr>
                </a:solidFill>
                <a:latin typeface="Arial Narrow" pitchFamily="34" charset="0"/>
              </a:rPr>
              <a:t> Article 1/AFEV/ Collectif mentorat/ </a:t>
            </a:r>
            <a:r>
              <a:rPr lang="fr-FR" sz="2400" dirty="0" err="1">
                <a:solidFill>
                  <a:schemeClr val="tx2">
                    <a:lumMod val="20000"/>
                    <a:lumOff val="80000"/>
                  </a:schemeClr>
                </a:solidFill>
                <a:latin typeface="Arial Narrow" pitchFamily="34" charset="0"/>
              </a:rPr>
              <a:t>Jobirl</a:t>
            </a:r>
            <a:r>
              <a:rPr lang="fr-FR" sz="2400" b="1" dirty="0">
                <a:solidFill>
                  <a:schemeClr val="tx2">
                    <a:lumMod val="20000"/>
                    <a:lumOff val="80000"/>
                  </a:schemeClr>
                </a:solidFill>
                <a:latin typeface="Arial Narrow" pitchFamily="34" charset="0"/>
              </a:rPr>
              <a:t>…?</a:t>
            </a:r>
          </a:p>
        </p:txBody>
      </p:sp>
      <p:pic>
        <p:nvPicPr>
          <p:cNvPr id="4" name="Picture 6" descr="C:\Users\PC-UTI~1\AppData\Local\Temp\image001.png">
            <a:extLst>
              <a:ext uri="{FF2B5EF4-FFF2-40B4-BE49-F238E27FC236}">
                <a16:creationId xmlns:a16="http://schemas.microsoft.com/office/drawing/2014/main" id="{19ABFFE2-3740-7D59-A13B-3D6E83B85F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1603" y="116632"/>
            <a:ext cx="203239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1883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3"/>
          <p:cNvSpPr txBox="1"/>
          <p:nvPr/>
        </p:nvSpPr>
        <p:spPr>
          <a:xfrm>
            <a:off x="45719" y="642937"/>
            <a:ext cx="8966836" cy="5170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40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a:t>Nos </a:t>
            </a:r>
            <a:r>
              <a:rPr dirty="0" err="1"/>
              <a:t>Objectifs</a:t>
            </a:r>
            <a:r>
              <a:rPr dirty="0"/>
              <a:t>(2) </a:t>
            </a:r>
            <a:endParaRPr dirty="0">
              <a:latin typeface="Arial"/>
              <a:ea typeface="Arial"/>
              <a:cs typeface="Arial"/>
              <a:sym typeface="Arial"/>
            </a:endParaRPr>
          </a:p>
          <a:p>
            <a:pPr marL="457200" lvl="1" indent="0">
              <a:lnSpc>
                <a:spcPct val="150000"/>
              </a:lnSpc>
              <a:buSzPct val="100000"/>
              <a:buChar char="❑"/>
              <a:defRPr sz="2400" b="1" i="1">
                <a:solidFill>
                  <a:schemeClr val="accent2"/>
                </a:solidFill>
                <a:latin typeface="Arial Narrow"/>
                <a:ea typeface="Arial Narrow"/>
                <a:cs typeface="Arial Narrow"/>
                <a:sym typeface="Arial Narrow"/>
              </a:defRPr>
            </a:pPr>
            <a:r>
              <a:rPr dirty="0"/>
              <a:t> </a:t>
            </a:r>
            <a:r>
              <a:rPr i="0" dirty="0" err="1"/>
              <a:t>Accroître</a:t>
            </a:r>
            <a:r>
              <a:rPr i="0" dirty="0"/>
              <a:t> </a:t>
            </a:r>
            <a:r>
              <a:rPr i="0" dirty="0" err="1"/>
              <a:t>notre</a:t>
            </a:r>
            <a:r>
              <a:rPr i="0" dirty="0"/>
              <a:t> </a:t>
            </a:r>
            <a:r>
              <a:rPr i="0" dirty="0" err="1"/>
              <a:t>capacité</a:t>
            </a:r>
            <a:r>
              <a:rPr i="0" dirty="0"/>
              <a:t> </a:t>
            </a:r>
            <a:r>
              <a:rPr i="0" dirty="0" err="1"/>
              <a:t>d’adaptation</a:t>
            </a:r>
            <a:r>
              <a:rPr sz="2800" i="0" dirty="0"/>
              <a:t> :</a:t>
            </a:r>
            <a:endParaRPr dirty="0">
              <a:latin typeface="Arial"/>
              <a:ea typeface="Arial"/>
              <a:cs typeface="Arial"/>
              <a:sym typeface="Arial"/>
            </a:endParaRPr>
          </a:p>
          <a:p>
            <a:pPr marL="457200" lvl="1" indent="0">
              <a:lnSpc>
                <a:spcPct val="150000"/>
              </a:lnSpc>
              <a:buSzPct val="100000"/>
              <a:buChar char="➢"/>
              <a:defRPr sz="2000" b="1">
                <a:solidFill>
                  <a:srgbClr val="FFFFFF"/>
                </a:solidFill>
                <a:latin typeface="Arial Narrow"/>
                <a:ea typeface="Arial Narrow"/>
                <a:cs typeface="Arial Narrow"/>
                <a:sym typeface="Arial Narrow"/>
              </a:defRPr>
            </a:pPr>
            <a:r>
              <a:rPr dirty="0" err="1"/>
              <a:t>En</a:t>
            </a:r>
            <a:r>
              <a:rPr dirty="0"/>
              <a:t> </a:t>
            </a:r>
            <a:r>
              <a:rPr dirty="0" err="1"/>
              <a:t>développant</a:t>
            </a:r>
            <a:r>
              <a:rPr dirty="0"/>
              <a:t> </a:t>
            </a:r>
            <a:r>
              <a:rPr dirty="0" err="1"/>
              <a:t>une</a:t>
            </a:r>
            <a:r>
              <a:rPr dirty="0"/>
              <a:t> culture </a:t>
            </a:r>
            <a:r>
              <a:rPr sz="2400" dirty="0"/>
              <a:t>:</a:t>
            </a:r>
            <a:endParaRPr dirty="0">
              <a:latin typeface="Arial"/>
              <a:ea typeface="Arial"/>
              <a:cs typeface="Arial"/>
              <a:sym typeface="Arial"/>
            </a:endParaRPr>
          </a:p>
          <a:p>
            <a:pPr marL="2286000" lvl="4" indent="-457200">
              <a:lnSpc>
                <a:spcPct val="150000"/>
              </a:lnSpc>
              <a:buSzPct val="100000"/>
              <a:buChar char="✓"/>
              <a:defRPr sz="2000" b="1">
                <a:solidFill>
                  <a:srgbClr val="FFFFFF"/>
                </a:solidFill>
                <a:latin typeface="Arial Narrow"/>
                <a:ea typeface="Arial Narrow"/>
                <a:cs typeface="Arial Narrow"/>
                <a:sym typeface="Arial Narrow"/>
              </a:defRPr>
            </a:pPr>
            <a:r>
              <a:rPr dirty="0"/>
              <a:t>de </a:t>
            </a:r>
            <a:r>
              <a:rPr dirty="0" err="1"/>
              <a:t>recherche</a:t>
            </a:r>
            <a:r>
              <a:rPr dirty="0"/>
              <a:t> </a:t>
            </a:r>
            <a:r>
              <a:rPr dirty="0" err="1"/>
              <a:t>d’innovation</a:t>
            </a:r>
            <a:r>
              <a:rPr dirty="0"/>
              <a:t>, </a:t>
            </a:r>
            <a:endParaRPr dirty="0">
              <a:latin typeface="Arial"/>
              <a:ea typeface="Arial"/>
              <a:cs typeface="Arial"/>
              <a:sym typeface="Arial"/>
            </a:endParaRPr>
          </a:p>
          <a:p>
            <a:pPr marL="1828800" lvl="4" indent="0">
              <a:lnSpc>
                <a:spcPct val="150000"/>
              </a:lnSpc>
              <a:buSzPct val="100000"/>
              <a:buChar char="✓"/>
              <a:defRPr sz="2000" b="1">
                <a:solidFill>
                  <a:srgbClr val="FFFFFF"/>
                </a:solidFill>
                <a:latin typeface="Arial Narrow"/>
                <a:ea typeface="Arial Narrow"/>
                <a:cs typeface="Arial Narrow"/>
                <a:sym typeface="Arial Narrow"/>
              </a:defRPr>
            </a:pPr>
            <a:r>
              <a:rPr dirty="0"/>
              <a:t>   et de </a:t>
            </a:r>
            <a:r>
              <a:rPr dirty="0" err="1"/>
              <a:t>prise</a:t>
            </a:r>
            <a:r>
              <a:rPr dirty="0"/>
              <a:t>  de </a:t>
            </a:r>
            <a:r>
              <a:rPr dirty="0" err="1"/>
              <a:t>risques</a:t>
            </a:r>
            <a:r>
              <a:rPr dirty="0"/>
              <a:t> ,</a:t>
            </a:r>
            <a:endParaRPr dirty="0">
              <a:latin typeface="Arial"/>
              <a:ea typeface="Arial"/>
              <a:cs typeface="Arial"/>
              <a:sym typeface="Arial"/>
            </a:endParaRPr>
          </a:p>
          <a:p>
            <a:pPr marL="914400" lvl="1" indent="-457200">
              <a:lnSpc>
                <a:spcPct val="150000"/>
              </a:lnSpc>
              <a:buSzPct val="100000"/>
              <a:buChar char="❑"/>
              <a:defRPr sz="2400" b="1">
                <a:solidFill>
                  <a:schemeClr val="accent2"/>
                </a:solidFill>
                <a:latin typeface="Arial Narrow"/>
                <a:ea typeface="Arial Narrow"/>
                <a:cs typeface="Arial Narrow"/>
                <a:sym typeface="Arial Narrow"/>
              </a:defRPr>
            </a:pPr>
            <a:r>
              <a:rPr dirty="0" err="1"/>
              <a:t>Promouvoir</a:t>
            </a:r>
            <a:r>
              <a:rPr dirty="0"/>
              <a:t> les actions des clubs </a:t>
            </a:r>
            <a:r>
              <a:rPr u="sng" dirty="0">
                <a:solidFill>
                  <a:srgbClr val="FF0000"/>
                </a:solidFill>
              </a:rPr>
              <a:t>et des </a:t>
            </a:r>
            <a:r>
              <a:rPr u="sng" dirty="0" err="1">
                <a:solidFill>
                  <a:srgbClr val="FF0000"/>
                </a:solidFill>
              </a:rPr>
              <a:t>interclubs</a:t>
            </a:r>
            <a:r>
              <a:rPr u="sng" dirty="0">
                <a:solidFill>
                  <a:srgbClr val="FF0000"/>
                </a:solidFill>
              </a:rPr>
              <a:t> </a:t>
            </a:r>
            <a:endParaRPr u="sng" dirty="0">
              <a:solidFill>
                <a:srgbClr val="FF0000"/>
              </a:solidFill>
              <a:latin typeface="Arial"/>
              <a:ea typeface="Arial"/>
              <a:cs typeface="Arial"/>
              <a:sym typeface="Arial"/>
            </a:endParaRPr>
          </a:p>
          <a:p>
            <a:pPr marL="914400" lvl="1" indent="-457200">
              <a:lnSpc>
                <a:spcPct val="150000"/>
              </a:lnSpc>
              <a:buSzPct val="100000"/>
              <a:buChar char="➢"/>
              <a:defRPr sz="2000" b="1">
                <a:solidFill>
                  <a:srgbClr val="FFFFFF"/>
                </a:solidFill>
                <a:latin typeface="Arial Narrow"/>
                <a:ea typeface="Arial Narrow"/>
                <a:cs typeface="Arial Narrow"/>
                <a:sym typeface="Arial Narrow"/>
              </a:defRPr>
            </a:pPr>
            <a:r>
              <a:rPr dirty="0"/>
              <a:t>pour  </a:t>
            </a:r>
            <a:r>
              <a:rPr dirty="0" err="1"/>
              <a:t>créer</a:t>
            </a:r>
            <a:r>
              <a:rPr dirty="0"/>
              <a:t> </a:t>
            </a:r>
            <a:r>
              <a:rPr dirty="0" err="1"/>
              <a:t>une</a:t>
            </a:r>
            <a:r>
              <a:rPr dirty="0"/>
              <a:t> culture </a:t>
            </a:r>
            <a:r>
              <a:rPr dirty="0" err="1"/>
              <a:t>d’entraide</a:t>
            </a:r>
            <a:r>
              <a:rPr dirty="0"/>
              <a:t> et </a:t>
            </a:r>
            <a:r>
              <a:rPr dirty="0" err="1"/>
              <a:t>d’actions</a:t>
            </a:r>
            <a:r>
              <a:rPr dirty="0"/>
              <a:t> communes </a:t>
            </a:r>
            <a:r>
              <a:rPr dirty="0" err="1"/>
              <a:t>dans</a:t>
            </a:r>
            <a:r>
              <a:rPr dirty="0"/>
              <a:t> </a:t>
            </a:r>
            <a:r>
              <a:rPr dirty="0" err="1"/>
              <a:t>toutes</a:t>
            </a:r>
            <a:r>
              <a:rPr dirty="0"/>
              <a:t> les zones du district</a:t>
            </a:r>
            <a:endParaRPr dirty="0">
              <a:latin typeface="Arial"/>
              <a:ea typeface="Arial"/>
              <a:cs typeface="Arial"/>
              <a:sym typeface="Arial"/>
            </a:endParaRPr>
          </a:p>
          <a:p>
            <a:pPr marL="914400" lvl="1" indent="-457200">
              <a:lnSpc>
                <a:spcPct val="150000"/>
              </a:lnSpc>
              <a:buSzPct val="100000"/>
              <a:buChar char="❑"/>
              <a:defRPr sz="2400" b="1">
                <a:solidFill>
                  <a:schemeClr val="accent2"/>
                </a:solidFill>
                <a:latin typeface="Arial Narrow"/>
                <a:ea typeface="Arial Narrow"/>
                <a:cs typeface="Arial Narrow"/>
                <a:sym typeface="Arial Narrow"/>
              </a:defRPr>
            </a:pPr>
            <a:r>
              <a:rPr dirty="0" err="1"/>
              <a:t>Promouvoir</a:t>
            </a:r>
            <a:r>
              <a:rPr dirty="0"/>
              <a:t> </a:t>
            </a:r>
            <a:r>
              <a:rPr dirty="0" err="1"/>
              <a:t>l’image</a:t>
            </a:r>
            <a:r>
              <a:rPr dirty="0"/>
              <a:t> du Rotary </a:t>
            </a:r>
            <a:r>
              <a:rPr dirty="0" err="1"/>
              <a:t>auprès</a:t>
            </a:r>
            <a:r>
              <a:rPr dirty="0"/>
              <a:t> des </a:t>
            </a:r>
            <a:r>
              <a:rPr dirty="0" err="1"/>
              <a:t>médias</a:t>
            </a:r>
            <a:endParaRPr dirty="0"/>
          </a:p>
        </p:txBody>
      </p:sp>
      <p:sp>
        <p:nvSpPr>
          <p:cNvPr id="119" name="Espace réservé du numéro de diapositive 1"/>
          <p:cNvSpPr txBox="1">
            <a:spLocks noGrp="1"/>
          </p:cNvSpPr>
          <p:nvPr>
            <p:ph type="sldNum" sz="quarter" idx="2"/>
          </p:nvPr>
        </p:nvSpPr>
        <p:spPr>
          <a:xfrm>
            <a:off x="833396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a:t>
            </a:fld>
            <a:endParaRPr/>
          </a:p>
        </p:txBody>
      </p:sp>
      <p:pic>
        <p:nvPicPr>
          <p:cNvPr id="120" name="Picture 6" descr="Picture 6"/>
          <p:cNvPicPr>
            <a:picLocks noChangeAspect="1"/>
          </p:cNvPicPr>
          <p:nvPr/>
        </p:nvPicPr>
        <p:blipFill>
          <a:blip r:embed="rId2" cstate="print"/>
          <a:stretch>
            <a:fillRect/>
          </a:stretch>
        </p:blipFill>
        <p:spPr>
          <a:xfrm>
            <a:off x="6197600" y="101600"/>
            <a:ext cx="2836864" cy="84613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3"/>
          <p:cNvSpPr txBox="1"/>
          <p:nvPr/>
        </p:nvSpPr>
        <p:spPr>
          <a:xfrm>
            <a:off x="0" y="908720"/>
            <a:ext cx="8966836" cy="4616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lgn="ctr">
              <a:lnSpc>
                <a:spcPct val="150000"/>
              </a:lnSpc>
              <a:defRPr sz="4400"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rPr dirty="0" err="1"/>
              <a:t>Nos</a:t>
            </a:r>
            <a:r>
              <a:rPr dirty="0"/>
              <a:t> </a:t>
            </a:r>
            <a:r>
              <a:rPr dirty="0" err="1"/>
              <a:t>Objectifs</a:t>
            </a:r>
            <a:r>
              <a:rPr dirty="0"/>
              <a:t>(3) </a:t>
            </a:r>
            <a:endParaRPr sz="2400" dirty="0"/>
          </a:p>
          <a:p>
            <a:pPr marL="914400" lvl="1" indent="-457200" algn="ctr">
              <a:lnSpc>
                <a:spcPct val="150000"/>
              </a:lnSpc>
              <a:buSzPct val="100000"/>
              <a:buChar char="✓"/>
              <a:defRPr sz="1400" b="1" i="1">
                <a:solidFill>
                  <a:srgbClr val="373737"/>
                </a:solidFill>
                <a:latin typeface="Arial Narrow"/>
                <a:ea typeface="Arial Narrow"/>
                <a:cs typeface="Arial Narrow"/>
                <a:sym typeface="Arial Narrow"/>
              </a:defRPr>
            </a:pPr>
            <a:endParaRPr dirty="0"/>
          </a:p>
          <a:p>
            <a:pPr marL="914400" lvl="1" indent="-457200">
              <a:lnSpc>
                <a:spcPct val="150000"/>
              </a:lnSpc>
              <a:buSzPct val="100000"/>
              <a:buChar char="❑"/>
              <a:defRPr sz="2800" b="1">
                <a:solidFill>
                  <a:schemeClr val="accent2"/>
                </a:solidFill>
                <a:latin typeface="Times New Roman"/>
                <a:ea typeface="Times New Roman"/>
                <a:cs typeface="Times New Roman"/>
                <a:sym typeface="Times New Roman"/>
              </a:defRPr>
            </a:pPr>
            <a:r>
              <a:rPr dirty="0"/>
              <a:t>Proposer aux clubs Rotary et </a:t>
            </a:r>
            <a:r>
              <a:rPr dirty="0" err="1"/>
              <a:t>Rotaract</a:t>
            </a:r>
            <a:r>
              <a:rPr dirty="0"/>
              <a:t> </a:t>
            </a:r>
            <a:r>
              <a:rPr i="1" dirty="0"/>
              <a:t>: </a:t>
            </a:r>
            <a:endParaRPr dirty="0">
              <a:latin typeface="Arial"/>
              <a:ea typeface="Arial"/>
              <a:cs typeface="Arial"/>
              <a:sym typeface="Arial"/>
            </a:endParaRPr>
          </a:p>
          <a:p>
            <a:pPr marL="457200" lvl="1" indent="0">
              <a:lnSpc>
                <a:spcPct val="150000"/>
              </a:lnSpc>
              <a:buSzPct val="100000"/>
              <a:buChar char="➢"/>
              <a:defRPr sz="2800">
                <a:solidFill>
                  <a:srgbClr val="FFFFFF"/>
                </a:solidFill>
                <a:latin typeface="Times New Roman"/>
                <a:ea typeface="Times New Roman"/>
                <a:cs typeface="Times New Roman"/>
                <a:sym typeface="Times New Roman"/>
              </a:defRPr>
            </a:pPr>
            <a:r>
              <a:rPr sz="3200" dirty="0">
                <a:latin typeface="Arial Narrow" pitchFamily="34" charset="0"/>
              </a:rPr>
              <a:t>des </a:t>
            </a:r>
            <a:r>
              <a:rPr sz="3200" dirty="0" err="1">
                <a:latin typeface="Arial Narrow" pitchFamily="34" charset="0"/>
              </a:rPr>
              <a:t>moyens</a:t>
            </a:r>
            <a:r>
              <a:rPr sz="3200" dirty="0">
                <a:latin typeface="Arial Narrow" pitchFamily="34" charset="0"/>
              </a:rPr>
              <a:t> de </a:t>
            </a:r>
            <a:r>
              <a:rPr sz="3200" dirty="0" err="1">
                <a:latin typeface="Arial Narrow" pitchFamily="34" charset="0"/>
              </a:rPr>
              <a:t>réaliser</a:t>
            </a:r>
            <a:r>
              <a:rPr sz="3200" dirty="0">
                <a:latin typeface="Arial Narrow" pitchFamily="34" charset="0"/>
              </a:rPr>
              <a:t> </a:t>
            </a:r>
            <a:r>
              <a:rPr sz="3200" dirty="0" err="1">
                <a:latin typeface="Arial Narrow" pitchFamily="34" charset="0"/>
              </a:rPr>
              <a:t>leurs</a:t>
            </a:r>
            <a:r>
              <a:rPr sz="3200" dirty="0">
                <a:latin typeface="Arial Narrow" pitchFamily="34" charset="0"/>
              </a:rPr>
              <a:t> actions ,</a:t>
            </a:r>
            <a:endParaRPr lang="fr-FR" sz="3200" dirty="0">
              <a:latin typeface="Arial Narrow" pitchFamily="34" charset="0"/>
            </a:endParaRPr>
          </a:p>
          <a:p>
            <a:pPr marL="457200" lvl="1" indent="0">
              <a:lnSpc>
                <a:spcPct val="150000"/>
              </a:lnSpc>
              <a:buSzPct val="100000"/>
              <a:defRPr sz="2800">
                <a:solidFill>
                  <a:srgbClr val="FFFFFF"/>
                </a:solidFill>
                <a:latin typeface="Times New Roman"/>
                <a:ea typeface="Times New Roman"/>
                <a:cs typeface="Times New Roman"/>
                <a:sym typeface="Times New Roman"/>
              </a:defRPr>
            </a:pPr>
            <a:endParaRPr sz="3200" dirty="0">
              <a:latin typeface="Arial Narrow" pitchFamily="34" charset="0"/>
              <a:ea typeface="Arial"/>
              <a:cs typeface="Arial"/>
              <a:sym typeface="Arial"/>
            </a:endParaRPr>
          </a:p>
          <a:p>
            <a:pPr marL="457200" lvl="1" indent="0">
              <a:lnSpc>
                <a:spcPct val="150000"/>
              </a:lnSpc>
              <a:buSzPct val="100000"/>
              <a:buChar char="➢"/>
              <a:defRPr sz="2800">
                <a:solidFill>
                  <a:srgbClr val="FFFFFF"/>
                </a:solidFill>
                <a:latin typeface="Times New Roman"/>
                <a:ea typeface="Times New Roman"/>
                <a:cs typeface="Times New Roman"/>
                <a:sym typeface="Times New Roman"/>
              </a:defRPr>
            </a:pPr>
            <a:r>
              <a:rPr sz="3200" dirty="0">
                <a:latin typeface="Arial Narrow" pitchFamily="34" charset="0"/>
              </a:rPr>
              <a:t>par la </a:t>
            </a:r>
            <a:r>
              <a:rPr sz="3200" dirty="0" err="1">
                <a:latin typeface="Arial Narrow" pitchFamily="34" charset="0"/>
              </a:rPr>
              <a:t>mise</a:t>
            </a:r>
            <a:r>
              <a:rPr sz="3200" dirty="0">
                <a:latin typeface="Arial Narrow" pitchFamily="34" charset="0"/>
              </a:rPr>
              <a:t> à disposition </a:t>
            </a:r>
            <a:r>
              <a:rPr sz="3200" dirty="0">
                <a:solidFill>
                  <a:srgbClr val="C00000"/>
                </a:solidFill>
                <a:latin typeface="Arial Narrow" pitchFamily="34" charset="0"/>
              </a:rPr>
              <a:t>des commissions du district:</a:t>
            </a:r>
            <a:r>
              <a:rPr sz="3200" dirty="0">
                <a:latin typeface="Arial Narrow" pitchFamily="34" charset="0"/>
              </a:rPr>
              <a:t> </a:t>
            </a:r>
            <a:endParaRPr sz="3200" dirty="0">
              <a:latin typeface="Arial Narrow" pitchFamily="34" charset="0"/>
              <a:ea typeface="Arial"/>
              <a:cs typeface="Arial"/>
              <a:sym typeface="Arial"/>
            </a:endParaRPr>
          </a:p>
          <a:p>
            <a:pPr lvl="1">
              <a:lnSpc>
                <a:spcPct val="150000"/>
              </a:lnSpc>
              <a:defRPr sz="1400" b="1" i="1">
                <a:latin typeface="Arial Narrow"/>
                <a:ea typeface="Arial Narrow"/>
                <a:cs typeface="Arial Narrow"/>
                <a:sym typeface="Arial Narrow"/>
              </a:defRPr>
            </a:pPr>
            <a:endParaRPr dirty="0"/>
          </a:p>
        </p:txBody>
      </p:sp>
      <p:sp>
        <p:nvSpPr>
          <p:cNvPr id="123" name="Espace réservé du numéro de diapositive 1"/>
          <p:cNvSpPr txBox="1">
            <a:spLocks noGrp="1"/>
          </p:cNvSpPr>
          <p:nvPr>
            <p:ph type="sldNum" sz="quarter" idx="2"/>
          </p:nvPr>
        </p:nvSpPr>
        <p:spPr>
          <a:xfrm>
            <a:off x="833396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a:t>
            </a:fld>
            <a:endParaRPr/>
          </a:p>
        </p:txBody>
      </p:sp>
      <p:pic>
        <p:nvPicPr>
          <p:cNvPr id="124" name="Picture 6" descr="Picture 6"/>
          <p:cNvPicPr>
            <a:picLocks noChangeAspect="1"/>
          </p:cNvPicPr>
          <p:nvPr/>
        </p:nvPicPr>
        <p:blipFill>
          <a:blip r:embed="rId2" cstate="print"/>
          <a:stretch>
            <a:fillRect/>
          </a:stretch>
        </p:blipFill>
        <p:spPr>
          <a:xfrm>
            <a:off x="6197600" y="101600"/>
            <a:ext cx="2836864" cy="84613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764704"/>
            <a:ext cx="7886700" cy="1325563"/>
          </a:xfrm>
        </p:spPr>
        <p:txBody>
          <a:bodyPr/>
          <a:lstStyle/>
          <a:p>
            <a:r>
              <a:rPr lang="fr-FR" sz="4000" dirty="0">
                <a:solidFill>
                  <a:srgbClr val="FF0000"/>
                </a:solidFill>
                <a:latin typeface="Arial Narrow" pitchFamily="34" charset="0"/>
              </a:rPr>
              <a:t>        Présidente Commission Effectifs</a:t>
            </a:r>
            <a:br>
              <a:rPr lang="fr-FR" sz="4000" dirty="0">
                <a:solidFill>
                  <a:srgbClr val="FF0000"/>
                </a:solidFill>
                <a:latin typeface="Arial Narrow" pitchFamily="34" charset="0"/>
              </a:rPr>
            </a:br>
            <a:r>
              <a:rPr lang="fr-FR" sz="4000" dirty="0">
                <a:solidFill>
                  <a:srgbClr val="FF0000"/>
                </a:solidFill>
                <a:latin typeface="Arial Narrow" pitchFamily="34" charset="0"/>
              </a:rPr>
              <a:t>                </a:t>
            </a:r>
            <a:r>
              <a:rPr lang="fr-FR" sz="2800" dirty="0">
                <a:solidFill>
                  <a:srgbClr val="00B050"/>
                </a:solidFill>
                <a:latin typeface="Arial Narrow" pitchFamily="34" charset="0"/>
              </a:rPr>
              <a:t>Elisabeth DE LAROCHELAMBERT </a:t>
            </a:r>
          </a:p>
        </p:txBody>
      </p:sp>
      <p:pic>
        <p:nvPicPr>
          <p:cNvPr id="5" name="Espace réservé du contenu 4" descr="cdf06291be509d7e65bcaad8f2e9e8ec31544cc71620034891.jpg"/>
          <p:cNvPicPr>
            <a:picLocks noGrp="1" noChangeAspect="1"/>
          </p:cNvPicPr>
          <p:nvPr>
            <p:ph idx="1"/>
          </p:nvPr>
        </p:nvPicPr>
        <p:blipFill>
          <a:blip r:embed="rId2" cstate="print"/>
          <a:stretch>
            <a:fillRect/>
          </a:stretch>
        </p:blipFill>
        <p:spPr>
          <a:xfrm>
            <a:off x="3143250" y="2096294"/>
            <a:ext cx="2857500" cy="3810000"/>
          </a:xfrm>
        </p:spPr>
      </p:pic>
      <p:sp>
        <p:nvSpPr>
          <p:cNvPr id="4" name="Espace réservé du numéro de diapositive 3"/>
          <p:cNvSpPr>
            <a:spLocks noGrp="1"/>
          </p:cNvSpPr>
          <p:nvPr>
            <p:ph type="sldNum" sz="quarter" idx="12"/>
          </p:nvPr>
        </p:nvSpPr>
        <p:spPr/>
        <p:txBody>
          <a:bodyPr/>
          <a:lstStyle/>
          <a:p>
            <a:fld id="{6334F6E0-9A10-4624-B736-18FE9C672F18}" type="slidenum">
              <a:rPr lang="fr-FR" altLang="fr-FR" smtClean="0"/>
              <a:pPr/>
              <a:t>8</a:t>
            </a:fld>
            <a:endParaRPr lang="fr-FR" altLang="fr-FR"/>
          </a:p>
        </p:txBody>
      </p:sp>
      <p:pic>
        <p:nvPicPr>
          <p:cNvPr id="6" name="Picture 6" descr="Picture 6"/>
          <p:cNvPicPr>
            <a:picLocks noChangeAspect="1"/>
          </p:cNvPicPr>
          <p:nvPr/>
        </p:nvPicPr>
        <p:blipFill>
          <a:blip r:embed="rId3" cstate="print"/>
          <a:stretch>
            <a:fillRect/>
          </a:stretch>
        </p:blipFill>
        <p:spPr>
          <a:xfrm>
            <a:off x="6660232" y="188640"/>
            <a:ext cx="2376264" cy="681182"/>
          </a:xfrm>
          <a:prstGeom prst="rect">
            <a:avLst/>
          </a:prstGeom>
          <a:ln w="12700">
            <a:miter lim="4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re 1"/>
          <p:cNvSpPr txBox="1">
            <a:spLocks noGrp="1"/>
          </p:cNvSpPr>
          <p:nvPr>
            <p:ph type="title"/>
          </p:nvPr>
        </p:nvSpPr>
        <p:spPr>
          <a:prstGeom prst="rect">
            <a:avLst/>
          </a:prstGeom>
        </p:spPr>
        <p:txBody>
          <a:bodyPr/>
          <a:lstStyle/>
          <a:p>
            <a:pPr>
              <a:defRPr b="1">
                <a:solidFill>
                  <a:srgbClr val="C00000"/>
                </a:solidFill>
                <a:effectLst>
                  <a:outerShdw blurRad="38100" dist="38100" dir="2700000" rotWithShape="0">
                    <a:srgbClr val="000000">
                      <a:alpha val="43137"/>
                    </a:srgbClr>
                  </a:outerShdw>
                </a:effectLst>
                <a:latin typeface="Arial Narrow"/>
                <a:ea typeface="Arial Narrow"/>
                <a:cs typeface="Arial Narrow"/>
                <a:sym typeface="Arial Narrow"/>
              </a:defRPr>
            </a:pPr>
            <a:r>
              <a:t>              la Commission Effectifs</a:t>
            </a:r>
            <a:br/>
            <a:r>
              <a:t>                     </a:t>
            </a:r>
            <a:r>
              <a:rPr sz="3200">
                <a:solidFill>
                  <a:srgbClr val="00B050"/>
                </a:solidFill>
              </a:rPr>
              <a:t>Quatre</a:t>
            </a:r>
            <a:r>
              <a:rPr sz="3200" i="1">
                <a:solidFill>
                  <a:srgbClr val="00B050"/>
                </a:solidFill>
              </a:rPr>
              <a:t> </a:t>
            </a:r>
            <a:r>
              <a:rPr sz="3200">
                <a:solidFill>
                  <a:srgbClr val="00B050"/>
                </a:solidFill>
              </a:rPr>
              <a:t>OBJECTIFS</a:t>
            </a:r>
            <a:r>
              <a:rPr sz="3200" i="1">
                <a:solidFill>
                  <a:srgbClr val="00B050"/>
                </a:solidFill>
              </a:rPr>
              <a:t> :</a:t>
            </a:r>
          </a:p>
        </p:txBody>
      </p:sp>
      <p:sp>
        <p:nvSpPr>
          <p:cNvPr id="127" name="Espace réservé du contenu 2"/>
          <p:cNvSpPr txBox="1">
            <a:spLocks noGrp="1"/>
          </p:cNvSpPr>
          <p:nvPr>
            <p:ph type="body" idx="1"/>
          </p:nvPr>
        </p:nvSpPr>
        <p:spPr>
          <a:prstGeom prst="rect">
            <a:avLst/>
          </a:prstGeom>
        </p:spPr>
        <p:txBody>
          <a:bodyPr/>
          <a:lstStyle/>
          <a:p>
            <a:pPr marL="1428750" lvl="2" indent="-514350">
              <a:spcBef>
                <a:spcPts val="500"/>
              </a:spcBef>
              <a:buFontTx/>
              <a:buAutoNum type="arabicPeriod"/>
              <a:defRPr sz="2400" b="1" i="1">
                <a:solidFill>
                  <a:schemeClr val="accent2"/>
                </a:solidFill>
                <a:latin typeface="Arial Narrow"/>
                <a:ea typeface="Arial Narrow"/>
                <a:cs typeface="Arial Narrow"/>
                <a:sym typeface="Arial Narrow"/>
              </a:defRPr>
            </a:pPr>
            <a:endParaRPr/>
          </a:p>
          <a:p>
            <a:pPr marL="1428750" lvl="2" indent="-514350">
              <a:spcBef>
                <a:spcPts val="500"/>
              </a:spcBef>
              <a:buFontTx/>
              <a:buAutoNum type="arabicPeriod"/>
              <a:defRPr sz="2400" b="1" i="1">
                <a:solidFill>
                  <a:schemeClr val="accent2"/>
                </a:solidFill>
                <a:latin typeface="Arial Narrow"/>
                <a:ea typeface="Arial Narrow"/>
                <a:cs typeface="Arial Narrow"/>
                <a:sym typeface="Arial Narrow"/>
              </a:defRPr>
            </a:pPr>
            <a:r>
              <a:t>FIDELISER</a:t>
            </a:r>
            <a:endParaRPr sz="2000"/>
          </a:p>
          <a:p>
            <a:pPr marL="514350" lvl="7" indent="2686050">
              <a:spcBef>
                <a:spcPts val="500"/>
              </a:spcBef>
              <a:buSzTx/>
              <a:buNone/>
              <a:defRPr sz="2400" b="1" i="1">
                <a:latin typeface="Arial Narrow"/>
                <a:ea typeface="Arial Narrow"/>
                <a:cs typeface="Arial Narrow"/>
                <a:sym typeface="Arial Narrow"/>
              </a:defRPr>
            </a:pPr>
            <a:endParaRPr/>
          </a:p>
          <a:p>
            <a:pPr marL="1428750" lvl="2" indent="-514350">
              <a:spcBef>
                <a:spcPts val="500"/>
              </a:spcBef>
              <a:buFontTx/>
              <a:buAutoNum type="arabicPeriod"/>
              <a:defRPr sz="2400" b="1" i="1">
                <a:solidFill>
                  <a:schemeClr val="accent2"/>
                </a:solidFill>
                <a:latin typeface="Arial Narrow"/>
                <a:ea typeface="Arial Narrow"/>
                <a:cs typeface="Arial Narrow"/>
                <a:sym typeface="Arial Narrow"/>
              </a:defRPr>
            </a:pPr>
            <a:r>
              <a:t>RECRUTER :</a:t>
            </a:r>
            <a:endParaRPr sz="2000"/>
          </a:p>
          <a:p>
            <a:pPr marL="1428750" lvl="2" indent="-514350">
              <a:spcBef>
                <a:spcPts val="500"/>
              </a:spcBef>
              <a:buFontTx/>
              <a:buAutoNum type="arabicPeriod"/>
              <a:defRPr sz="2600" b="1" i="1">
                <a:latin typeface="Arial Narrow"/>
                <a:ea typeface="Arial Narrow"/>
                <a:cs typeface="Arial Narrow"/>
                <a:sym typeface="Arial Narrow"/>
              </a:defRPr>
            </a:pPr>
            <a:endParaRPr/>
          </a:p>
          <a:p>
            <a:pPr marL="1428750" lvl="2" indent="-514350">
              <a:spcBef>
                <a:spcPts val="500"/>
              </a:spcBef>
              <a:buFontTx/>
              <a:buAutoNum type="arabicPeriod" startAt="3"/>
              <a:defRPr sz="2400" b="1" i="1">
                <a:solidFill>
                  <a:schemeClr val="accent2"/>
                </a:solidFill>
                <a:latin typeface="Arial Narrow"/>
                <a:ea typeface="Arial Narrow"/>
                <a:cs typeface="Arial Narrow"/>
                <a:sym typeface="Arial Narrow"/>
              </a:defRPr>
            </a:pPr>
            <a:r>
              <a:t>SOUTENIR LES CLUBS EN MANQUE D’EFFECTIF</a:t>
            </a:r>
            <a:endParaRPr sz="2000"/>
          </a:p>
          <a:p>
            <a:pPr marL="514350" lvl="2" indent="400050">
              <a:spcBef>
                <a:spcPts val="500"/>
              </a:spcBef>
              <a:buSzTx/>
              <a:buNone/>
              <a:defRPr sz="2400" b="1" i="1">
                <a:latin typeface="Arial Narrow"/>
                <a:ea typeface="Arial Narrow"/>
                <a:cs typeface="Arial Narrow"/>
                <a:sym typeface="Arial Narrow"/>
              </a:defRPr>
            </a:pPr>
            <a:endParaRPr/>
          </a:p>
          <a:p>
            <a:pPr>
              <a:buSzTx/>
              <a:buNone/>
              <a:defRPr b="1" i="1">
                <a:latin typeface="Arial Narrow"/>
                <a:ea typeface="Arial Narrow"/>
                <a:cs typeface="Arial Narrow"/>
                <a:sym typeface="Arial Narrow"/>
              </a:defRPr>
            </a:pPr>
            <a:r>
              <a:t>            </a:t>
            </a:r>
            <a:r>
              <a:rPr sz="2400">
                <a:solidFill>
                  <a:schemeClr val="accent2"/>
                </a:solidFill>
              </a:rPr>
              <a:t>4</a:t>
            </a:r>
            <a:r>
              <a:rPr>
                <a:solidFill>
                  <a:schemeClr val="accent2"/>
                </a:solidFill>
              </a:rPr>
              <a:t>. </a:t>
            </a:r>
            <a:r>
              <a:t>  </a:t>
            </a:r>
            <a:r>
              <a:rPr sz="2400">
                <a:solidFill>
                  <a:schemeClr val="accent2"/>
                </a:solidFill>
              </a:rPr>
              <a:t>CRÉER DES CLUBS</a:t>
            </a:r>
          </a:p>
        </p:txBody>
      </p:sp>
      <p:sp>
        <p:nvSpPr>
          <p:cNvPr id="128" name="Espace réservé du numéro de diapositive 3"/>
          <p:cNvSpPr txBox="1">
            <a:spLocks noGrp="1"/>
          </p:cNvSpPr>
          <p:nvPr>
            <p:ph type="sldNum" sz="quarter" idx="2"/>
          </p:nvPr>
        </p:nvSpPr>
        <p:spPr>
          <a:xfrm>
            <a:off x="833396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a:p>
        </p:txBody>
      </p:sp>
      <p:pic>
        <p:nvPicPr>
          <p:cNvPr id="129" name="Picture 6" descr="Picture 6"/>
          <p:cNvPicPr>
            <a:picLocks noChangeAspect="1"/>
          </p:cNvPicPr>
          <p:nvPr/>
        </p:nvPicPr>
        <p:blipFill>
          <a:blip r:embed="rId2" cstate="print"/>
          <a:stretch>
            <a:fillRect/>
          </a:stretch>
        </p:blipFill>
        <p:spPr>
          <a:xfrm>
            <a:off x="7454900" y="0"/>
            <a:ext cx="1689100" cy="50323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002060"/>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1047</TotalTime>
  <Words>3417</Words>
  <Application>Microsoft Office PowerPoint</Application>
  <PresentationFormat>Affichage à l'écran (4:3)</PresentationFormat>
  <Paragraphs>592</Paragraphs>
  <Slides>51</Slides>
  <Notes>0</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51</vt:i4>
      </vt:variant>
    </vt:vector>
  </HeadingPairs>
  <TitlesOfParts>
    <vt:vector size="66" baseType="lpstr">
      <vt:lpstr>Arial</vt:lpstr>
      <vt:lpstr>Arial</vt:lpstr>
      <vt:lpstr>Arial Narrow</vt:lpstr>
      <vt:lpstr>Calibri</vt:lpstr>
      <vt:lpstr>Calibri Light</vt:lpstr>
      <vt:lpstr>Cambria Math</vt:lpstr>
      <vt:lpstr>Georgia</vt:lpstr>
      <vt:lpstr>Helvetica</vt:lpstr>
      <vt:lpstr>Poppins</vt:lpstr>
      <vt:lpstr>Symbol</vt:lpstr>
      <vt:lpstr>Times New Roman</vt:lpstr>
      <vt:lpstr>Wingdings</vt:lpstr>
      <vt:lpstr>Thème Office</vt:lpstr>
      <vt:lpstr>1_Thème Office</vt:lpstr>
      <vt:lpstr>2_Thème Office</vt:lpstr>
      <vt:lpstr>Présentation PowerPoint</vt:lpstr>
      <vt:lpstr>Présentation PowerPoint</vt:lpstr>
      <vt:lpstr>Présentation PowerPoint</vt:lpstr>
      <vt:lpstr>            Nos Valeurs </vt:lpstr>
      <vt:lpstr>Présentation PowerPoint</vt:lpstr>
      <vt:lpstr>Présentation PowerPoint</vt:lpstr>
      <vt:lpstr>Présentation PowerPoint</vt:lpstr>
      <vt:lpstr>        Présidente Commission Effectifs                 Elisabeth DE LAROCHELAMBERT </vt:lpstr>
      <vt:lpstr>              la Commission Effectifs                      Quatre OBJECTIFS :</vt:lpstr>
      <vt:lpstr>Présentation PowerPoint</vt:lpstr>
      <vt:lpstr>Présentation PowerPoint</vt:lpstr>
      <vt:lpstr>        Président Commission Fondation               Jacques POURDEVIGNE</vt:lpstr>
      <vt:lpstr>Présentation PowerPoint</vt:lpstr>
      <vt:lpstr>Présentation PowerPoint</vt:lpstr>
      <vt:lpstr>Présentation PowerPoint</vt:lpstr>
      <vt:lpstr>        La Commission Action Professionnelle                             LES OBJECTIFS : </vt:lpstr>
      <vt:lpstr>          Commission Action d’Intérêt Public                 Jean –François JOUMIER</vt:lpstr>
      <vt:lpstr>Présentation PowerPoint</vt:lpstr>
      <vt:lpstr>Présentation PowerPoint</vt:lpstr>
      <vt:lpstr>Présentation PowerPoint</vt:lpstr>
      <vt:lpstr>Présentation PowerPoint</vt:lpstr>
      <vt:lpstr>Présentation PowerPoint</vt:lpstr>
      <vt:lpstr>Présidente Commission Student Exchange                      Beatrice DUVAL </vt:lpstr>
      <vt:lpstr>Présentation PowerPoint</vt:lpstr>
      <vt:lpstr>Présentation PowerPoint</vt:lpstr>
      <vt:lpstr>Présentation PowerPoint</vt:lpstr>
      <vt:lpstr>Présentation PowerPoint</vt:lpstr>
      <vt:lpstr>Présentation PowerPoint</vt:lpstr>
      <vt:lpstr>  Présidente Commission Environnement                   Sandrine FAUCON </vt:lpstr>
      <vt:lpstr>Présentation PowerPoint</vt:lpstr>
      <vt:lpstr>Présentation PowerPoint</vt:lpstr>
      <vt:lpstr>         Président Commission Internationale                             Jean Gambar </vt:lpstr>
      <vt:lpstr>La Commission Action Internationale </vt:lpstr>
      <vt:lpstr>          La Commission Action Internationale                    LES OBJECTIFS : </vt:lpstr>
      <vt:lpstr>Présentation PowerPoint</vt:lpstr>
      <vt:lpstr>       Responsable Image Public                 Xavier Boulanger</vt:lpstr>
      <vt:lpstr>Présentation PowerPoint</vt:lpstr>
      <vt:lpstr>Présentation PowerPoint</vt:lpstr>
      <vt:lpstr>OBJECTIFS de ce PLD </vt:lpstr>
      <vt:lpstr>           Président FORMATION                       Eric PILLOT </vt:lpstr>
      <vt:lpstr>Présentation PowerPoint</vt:lpstr>
      <vt:lpstr>SFED   Gouvernorat de Gilbert PIERRE- JUSTIN Année 2023-2024 </vt:lpstr>
      <vt:lpstr>Présentation PowerPoint</vt:lpstr>
      <vt:lpstr>Présentation PowerPoint</vt:lpstr>
      <vt:lpstr>Présentation PowerPoint</vt:lpstr>
      <vt:lpstr>Présentation PowerPoint</vt:lpstr>
      <vt:lpstr>Présentation PowerPoint</vt:lpstr>
      <vt:lpstr>       commission Interact et jeunesse                     François louveaux </vt:lpstr>
      <vt:lpstr>NOS OBJECTIFS : Être utiles aux  jeunes de tous les horizons, dans leurs parcours des débuts de leur formation à leur entrée dans la vie professionnelle</vt:lpstr>
      <vt:lpstr>Transformer des besoins  en demande</vt:lpstr>
      <vt:lpstr>Des outils à votre disposition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Famille _pj</dc:creator>
  <cp:lastModifiedBy>gilbert.pj@outlook.fr</cp:lastModifiedBy>
  <cp:revision>16</cp:revision>
  <dcterms:modified xsi:type="dcterms:W3CDTF">2023-02-23T19:46:42Z</dcterms:modified>
</cp:coreProperties>
</file>