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2" r:id="rId2"/>
    <p:sldId id="260" r:id="rId3"/>
    <p:sldId id="390" r:id="rId4"/>
    <p:sldId id="400" r:id="rId5"/>
    <p:sldId id="258" r:id="rId6"/>
    <p:sldId id="40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EE7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84" d="100"/>
          <a:sy n="84" d="100"/>
        </p:scale>
        <p:origin x="12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D882F-521D-2E4D-E7ED-E6A7870F5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4AA24D-C683-E5D1-8901-027C4C4B7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FF0D03-66D7-ADB3-1BAB-C715450E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91" y="6356349"/>
            <a:ext cx="3774440" cy="365125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Gouvernorat Anne-Marie MOUCHET 2024-2025</a:t>
            </a:r>
          </a:p>
        </p:txBody>
      </p:sp>
      <p:pic>
        <p:nvPicPr>
          <p:cNvPr id="8" name="Image 7" descr="Une image contenant logo, Graphique, capture d’écran, cercle&#10;&#10;Description générée automatiquement">
            <a:extLst>
              <a:ext uri="{FF2B5EF4-FFF2-40B4-BE49-F238E27FC236}">
                <a16:creationId xmlns:a16="http://schemas.microsoft.com/office/drawing/2014/main" id="{8DC25580-7C05-EEDC-0E4B-5D32F7EA3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715" y="-988055"/>
            <a:ext cx="5715012" cy="3108966"/>
          </a:xfrm>
          <a:prstGeom prst="rect">
            <a:avLst/>
          </a:prstGeom>
        </p:spPr>
      </p:pic>
      <p:pic>
        <p:nvPicPr>
          <p:cNvPr id="10" name="Image 9" descr="Une image contenant Graphique, graphisme&#10;&#10;Description générée automatiquement">
            <a:extLst>
              <a:ext uri="{FF2B5EF4-FFF2-40B4-BE49-F238E27FC236}">
                <a16:creationId xmlns:a16="http://schemas.microsoft.com/office/drawing/2014/main" id="{88CA08D8-E490-DC75-E524-4EECB45DC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2" y="235375"/>
            <a:ext cx="1895433" cy="11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5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3F2AD1-78E3-3CE3-FF4F-92521CB4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A11465-CB1E-59A1-419B-98E8EE44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8340A-5EF4-9706-E4AE-36746395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32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E17A2-54B9-E522-462B-4B05711C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A94569-EC57-F2C8-F447-CC78256F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9353ED-F118-7EA7-5D95-B202689D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C83FEE-5C3F-50BA-0E35-5EF5E3C8B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79C644-069C-C517-2285-482AACF4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F900E9-47C7-C2BD-AF49-0EAE053F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90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A7077-11DB-109F-5874-647FD8C6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E7284E-AD65-9062-19AE-63E19835C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C3BC6B-A6DA-E4E1-2E67-B6DEE4088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C4652A-3231-71D0-5894-AA1DEFC4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6913FA-4289-4E5C-E3CC-E3163070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FB0BD7-3858-DD62-5358-21E1643A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95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014A4-325C-8650-D897-EC9E2554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3E6240-122E-58EE-871F-B3D59742A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4BC3B-1BD2-D84F-94F0-427A7408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8EBB16-96F2-7D8B-0626-119215DE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795DA9-E4BB-B605-8541-55CC9F78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864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B4466D-83F0-30AB-0D1C-962278686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DFE0BE-335C-CB8B-13A8-469999FA9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D8AF92-7072-0005-3D80-946705CB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00D5A5-AF40-B63E-6E04-FC798C8C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AECEE9-C6F1-261F-2CA4-BCEB0279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03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D882F-521D-2E4D-E7ED-E6A7870F5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4AA24D-C683-E5D1-8901-027C4C4B7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FF0D03-66D7-ADB3-1BAB-C715450E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91" y="6356349"/>
            <a:ext cx="3774440" cy="365125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fr-FR" dirty="0"/>
              <a:t>Gouvernorat Anne-Marie MOUCHET 2024-2025</a:t>
            </a:r>
          </a:p>
        </p:txBody>
      </p:sp>
      <p:pic>
        <p:nvPicPr>
          <p:cNvPr id="8" name="Image 7" descr="Une image contenant logo, Graphique, capture d’écran, cercle&#10;&#10;Description générée automatiquement">
            <a:extLst>
              <a:ext uri="{FF2B5EF4-FFF2-40B4-BE49-F238E27FC236}">
                <a16:creationId xmlns:a16="http://schemas.microsoft.com/office/drawing/2014/main" id="{8DC25580-7C05-EEDC-0E4B-5D32F7EA3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715" y="-988055"/>
            <a:ext cx="5715012" cy="3108966"/>
          </a:xfrm>
          <a:prstGeom prst="rect">
            <a:avLst/>
          </a:prstGeom>
        </p:spPr>
      </p:pic>
      <p:pic>
        <p:nvPicPr>
          <p:cNvPr id="10" name="Image 9" descr="Une image contenant Graphique, graphisme&#10;&#10;Description générée automatiquement">
            <a:extLst>
              <a:ext uri="{FF2B5EF4-FFF2-40B4-BE49-F238E27FC236}">
                <a16:creationId xmlns:a16="http://schemas.microsoft.com/office/drawing/2014/main" id="{88CA08D8-E490-DC75-E524-4EECB45DC9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2" y="235375"/>
            <a:ext cx="1895433" cy="11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0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D882F-521D-2E4D-E7ED-E6A7870F5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4AA24D-C683-E5D1-8901-027C4C4B7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FF0D03-66D7-ADB3-1BAB-C715450E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91" y="6356349"/>
            <a:ext cx="3774440" cy="365125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Gouvernorat Anne-Marie MOUCHET 2024-2025</a:t>
            </a:r>
          </a:p>
        </p:txBody>
      </p:sp>
      <p:pic>
        <p:nvPicPr>
          <p:cNvPr id="6" name="Image 5" descr="Une image contenant logo, Graphique, capture d’écran, Police&#10;&#10;Description générée automatiquement">
            <a:extLst>
              <a:ext uri="{FF2B5EF4-FFF2-40B4-BE49-F238E27FC236}">
                <a16:creationId xmlns:a16="http://schemas.microsoft.com/office/drawing/2014/main" id="{69FFE7BB-6F03-F2D1-632B-7C5145527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091" y="-1031010"/>
            <a:ext cx="12565758" cy="341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7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2115E-38C5-5CD1-43C9-83F0BF9C9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1EED043-AC2A-8506-42A4-43D597C5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73AFAA-4B67-63C0-D011-FEA02041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C2F346-AAA6-5FF9-A58C-39280EF3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83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2B4AA-B88C-5A56-6294-EC117B7C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726953-A183-F243-97CA-246CB3CD4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98153-286B-EF22-7B28-190295BB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4E45B3-3F0F-A0F4-32E3-031840470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47132-DF6A-2E2E-611A-ADCEAADF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08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E9981-8592-9300-105C-11867972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9A7A29-E38A-3E76-6F37-4E130CAC6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7D9A95-5AE1-D03B-2028-3544757A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76A92C-CF57-44CF-3792-F1C49173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DE65D4-D2EE-6917-CA4C-0DDEDD47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8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23DBB-94B8-E76D-8681-FE6346AD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DAF0F4-3C31-4BCD-1422-8F6768FC5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FD5F3E-853E-6804-BD97-B72E77AC8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93E594-30BC-0412-EFA2-84659C79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A979CA-F425-9BF2-5694-1E305182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9AA2BB-46DF-EBCF-8318-8D4ECBBB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40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1E6E8C-3CA1-5C38-8EC8-A48146C1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A6F5B9-448C-0E97-806E-E8782B75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CF395E-2613-9292-24F0-73E157D60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F96EA8-8A86-0ADA-374F-DE115D194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D66442-7C3E-DB9A-2209-A5FA4BB44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EB63211-B2C1-E5EC-8D2C-45D9A181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5D5650-53E4-B27F-2822-AA9B4D69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0C4248-6A2F-2F06-7EF6-6AED44D3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53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5866E-A695-F959-1107-1A861E6A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09EC79-C6F8-DA02-4B3B-BE9C592E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481DA6-9347-D356-F8B9-58D7D35B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EC2AEB-63B6-C72A-F7F1-BF1107AB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32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26DE2A6-7835-ACA0-EB89-2967C7E5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FC4987-AF0D-B906-018A-AD74E3BD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A2BCC0-0DBA-1E01-397B-C9FF44F5B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8CF06-F04A-4397-904F-2413C79CE22B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02BF83-F859-344F-81F6-6017F792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6AFD70-DD3C-DD5A-93E6-87BE1BFF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4F444-F151-44CB-9F2B-818ABC91F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42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FF"/>
            </a:gs>
            <a:gs pos="28000">
              <a:schemeClr val="accent1">
                <a:lumMod val="45000"/>
                <a:lumOff val="55000"/>
              </a:schemeClr>
            </a:gs>
            <a:gs pos="74000">
              <a:srgbClr val="EE7012"/>
            </a:gs>
            <a:gs pos="100000">
              <a:srgbClr val="EE7012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C1B04-572B-0C45-049D-359EB3BC6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06D1E7B-520B-EC5B-47F8-DFA59FED621C}"/>
              </a:ext>
            </a:extLst>
          </p:cNvPr>
          <p:cNvSpPr txBox="1"/>
          <p:nvPr/>
        </p:nvSpPr>
        <p:spPr>
          <a:xfrm>
            <a:off x="2512985" y="2958726"/>
            <a:ext cx="735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Quelques rappels </a:t>
            </a:r>
            <a:r>
              <a:rPr lang="fr-FR" sz="2400" i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une visioconférence de qualité ….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8689D4-9106-2B32-AFC6-26173E5EF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182" y="3773775"/>
            <a:ext cx="1546460" cy="20993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8E4E0B-1635-8825-583C-48D863DB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9" y="3846036"/>
            <a:ext cx="2489217" cy="18573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C77312-5986-F7EE-11A1-464426ABD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933" y="3736093"/>
            <a:ext cx="1750011" cy="17500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F8058B-DB6C-A844-57C2-67A5A768C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991" y="3762267"/>
            <a:ext cx="3207260" cy="14360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8F154A0-A202-1CD3-6A69-168D691AE070}"/>
              </a:ext>
            </a:extLst>
          </p:cNvPr>
          <p:cNvSpPr txBox="1"/>
          <p:nvPr/>
        </p:nvSpPr>
        <p:spPr>
          <a:xfrm>
            <a:off x="252010" y="5873115"/>
            <a:ext cx="2260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Je m’identifie</a:t>
            </a:r>
          </a:p>
          <a:p>
            <a:pPr algn="ctr"/>
            <a:r>
              <a:rPr lang="fr-FR" sz="2000" i="1" dirty="0"/>
              <a:t>Nom &amp; Club</a:t>
            </a:r>
          </a:p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CEB20C-684F-B76E-D325-C78B094B0815}"/>
              </a:ext>
            </a:extLst>
          </p:cNvPr>
          <p:cNvSpPr txBox="1"/>
          <p:nvPr/>
        </p:nvSpPr>
        <p:spPr>
          <a:xfrm>
            <a:off x="3005755" y="6070359"/>
            <a:ext cx="22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Je coupe mon micro</a:t>
            </a:r>
          </a:p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40527F-EA94-4C11-F362-6BA8F5CAFFEE}"/>
              </a:ext>
            </a:extLst>
          </p:cNvPr>
          <p:cNvSpPr txBox="1"/>
          <p:nvPr/>
        </p:nvSpPr>
        <p:spPr>
          <a:xfrm>
            <a:off x="5482893" y="5626893"/>
            <a:ext cx="2475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Une question ?</a:t>
            </a:r>
          </a:p>
          <a:p>
            <a:pPr algn="ctr"/>
            <a:r>
              <a:rPr lang="fr-FR" i="1" dirty="0"/>
              <a:t>Je lève la main</a:t>
            </a:r>
          </a:p>
          <a:p>
            <a:pPr algn="ctr"/>
            <a:r>
              <a:rPr lang="fr-FR" i="1" dirty="0"/>
              <a:t>L’intervenant me donnera la parole</a:t>
            </a:r>
          </a:p>
          <a:p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654CA84-9DB6-CEDC-F3A9-C2D702397D3E}"/>
              </a:ext>
            </a:extLst>
          </p:cNvPr>
          <p:cNvSpPr txBox="1"/>
          <p:nvPr/>
        </p:nvSpPr>
        <p:spPr>
          <a:xfrm>
            <a:off x="8179991" y="5565338"/>
            <a:ext cx="32072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Les ateliers sont enregistrés, si vous vous y opposez merci de prévenir votre intervenant</a:t>
            </a:r>
          </a:p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0CC1A1-96F2-3C0B-F561-DD9987B65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392" y="94713"/>
            <a:ext cx="8788608" cy="12691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6F960D5-EC99-C95A-26F5-82D16EDB715B}"/>
              </a:ext>
            </a:extLst>
          </p:cNvPr>
          <p:cNvSpPr/>
          <p:nvPr/>
        </p:nvSpPr>
        <p:spPr>
          <a:xfrm>
            <a:off x="675750" y="1238948"/>
            <a:ext cx="66293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Bienvenue !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F05CD23-82A7-BACC-4ADF-BFE6FF198333}"/>
              </a:ext>
            </a:extLst>
          </p:cNvPr>
          <p:cNvSpPr txBox="1"/>
          <p:nvPr/>
        </p:nvSpPr>
        <p:spPr>
          <a:xfrm>
            <a:off x="7844871" y="1979701"/>
            <a:ext cx="3542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Début de la formation à 9h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5158BDC-6E6A-3D52-9454-54F54E1FEA94}"/>
              </a:ext>
            </a:extLst>
          </p:cNvPr>
          <p:cNvCxnSpPr/>
          <p:nvPr/>
        </p:nvCxnSpPr>
        <p:spPr>
          <a:xfrm>
            <a:off x="941832" y="2706624"/>
            <a:ext cx="9921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7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FF"/>
            </a:gs>
            <a:gs pos="28000">
              <a:schemeClr val="accent1">
                <a:lumMod val="45000"/>
                <a:lumOff val="55000"/>
              </a:schemeClr>
            </a:gs>
            <a:gs pos="74000">
              <a:srgbClr val="EE7012"/>
            </a:gs>
            <a:gs pos="100000">
              <a:srgbClr val="EE7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7AC69-349B-C667-D619-235702055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344" y="1042281"/>
            <a:ext cx="11301984" cy="1132860"/>
          </a:xfrm>
        </p:spPr>
        <p:txBody>
          <a:bodyPr>
            <a:normAutofit fontScale="90000"/>
          </a:bodyPr>
          <a:lstStyle/>
          <a:p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r>
              <a:rPr lang="fr-FR" sz="5300" b="1" dirty="0">
                <a:solidFill>
                  <a:schemeClr val="bg1"/>
                </a:solidFill>
              </a:rPr>
              <a:t>Assemblée de Formation des Rotariens</a:t>
            </a:r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761FAE-F9EC-BE50-04EE-284B0C42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91" y="6356349"/>
            <a:ext cx="3774440" cy="365125"/>
          </a:xfrm>
        </p:spPr>
        <p:txBody>
          <a:bodyPr/>
          <a:lstStyle>
            <a:lvl1pPr>
              <a:defRPr sz="1800">
                <a:solidFill>
                  <a:srgbClr val="00206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Gouvernorat Anne-Marie MOUCHET                                           2024-2025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26BCB1-A438-15E5-EA38-2D84AD770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8" y="2591018"/>
            <a:ext cx="5187778" cy="35155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0019EC-54A7-548F-6B36-7FB7014E31EE}"/>
              </a:ext>
            </a:extLst>
          </p:cNvPr>
          <p:cNvSpPr txBox="1"/>
          <p:nvPr/>
        </p:nvSpPr>
        <p:spPr>
          <a:xfrm>
            <a:off x="8146250" y="6356349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9-16 &amp; 23 mars 2024 - Visioconférence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6789D1-358F-9E05-1628-CDF29DD41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91017"/>
            <a:ext cx="5859306" cy="35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FF"/>
            </a:gs>
            <a:gs pos="28000">
              <a:schemeClr val="accent1">
                <a:lumMod val="45000"/>
                <a:lumOff val="55000"/>
              </a:schemeClr>
            </a:gs>
            <a:gs pos="74000">
              <a:srgbClr val="EE7012"/>
            </a:gs>
            <a:gs pos="100000">
              <a:srgbClr val="EE7012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ADE58-8060-AC44-4A8B-A9816BC9E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84B72EC-1D10-FBD5-5430-25CA3117E591}"/>
              </a:ext>
            </a:extLst>
          </p:cNvPr>
          <p:cNvSpPr/>
          <p:nvPr/>
        </p:nvSpPr>
        <p:spPr>
          <a:xfrm>
            <a:off x="6675120" y="2743200"/>
            <a:ext cx="5339142" cy="37950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821F09-3995-EE1B-DEFC-36504FEA1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45464" y="1262392"/>
            <a:ext cx="9144000" cy="4339525"/>
          </a:xfrm>
        </p:spPr>
        <p:txBody>
          <a:bodyPr>
            <a:normAutofit fontScale="90000"/>
          </a:bodyPr>
          <a:lstStyle/>
          <a:p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B8CE67-70CF-1ADC-EFC1-C1EF30A504B8}"/>
              </a:ext>
            </a:extLst>
          </p:cNvPr>
          <p:cNvSpPr txBox="1"/>
          <p:nvPr/>
        </p:nvSpPr>
        <p:spPr>
          <a:xfrm>
            <a:off x="2889504" y="319758"/>
            <a:ext cx="624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i="1" dirty="0">
                <a:solidFill>
                  <a:prstClr val="black"/>
                </a:solidFill>
                <a:latin typeface="Calibri" panose="020F0502020204030204"/>
              </a:rPr>
              <a:t>Bienvenue à tous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1422C0-2482-D44F-2EAA-DC32E8DD1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63" y="1530265"/>
            <a:ext cx="2752344" cy="36716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671F54-C8AB-378E-1CD5-8908A292A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06" y="5198092"/>
            <a:ext cx="2754901" cy="7768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0AE73-C9FF-AF65-00A5-F16C512B4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259" y="1530265"/>
            <a:ext cx="2754901" cy="36716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B130E4-C1AD-157A-3FC1-060C21870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259" y="4813181"/>
            <a:ext cx="2752344" cy="17250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8E4B8E-90B8-4DF6-AB97-71D0B17C4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571" y="106595"/>
            <a:ext cx="1973691" cy="20960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6901311-7E64-18A5-1BE5-1E7B3149DB32}"/>
              </a:ext>
            </a:extLst>
          </p:cNvPr>
          <p:cNvSpPr txBox="1"/>
          <p:nvPr/>
        </p:nvSpPr>
        <p:spPr>
          <a:xfrm>
            <a:off x="6650736" y="2790829"/>
            <a:ext cx="5541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u="sng" dirty="0"/>
              <a:t>Déroulé de la matinée</a:t>
            </a:r>
          </a:p>
          <a:p>
            <a:endParaRPr lang="fr-FR" dirty="0"/>
          </a:p>
          <a:p>
            <a:r>
              <a:rPr lang="fr-FR" i="1" dirty="0"/>
              <a:t>A partir de 8h30	Connexion – Accueil</a:t>
            </a:r>
          </a:p>
          <a:p>
            <a:endParaRPr lang="fr-FR" i="1" dirty="0"/>
          </a:p>
          <a:p>
            <a:r>
              <a:rPr lang="fr-FR" i="1" dirty="0"/>
              <a:t>9h00-9h20 	Hymne rotarien</a:t>
            </a:r>
          </a:p>
          <a:p>
            <a:r>
              <a:rPr lang="fr-FR" i="1" dirty="0"/>
              <a:t>		Discours de nos gouverneurs</a:t>
            </a:r>
          </a:p>
          <a:p>
            <a:endParaRPr lang="fr-FR" i="1" dirty="0"/>
          </a:p>
          <a:p>
            <a:r>
              <a:rPr lang="fr-FR" i="1" dirty="0"/>
              <a:t>9h20-10h45	Premier atelier</a:t>
            </a:r>
          </a:p>
          <a:p>
            <a:endParaRPr lang="fr-FR" i="1" dirty="0"/>
          </a:p>
          <a:p>
            <a:r>
              <a:rPr lang="fr-FR" i="1" dirty="0"/>
              <a:t>10h50-12h15	Second atelier</a:t>
            </a:r>
          </a:p>
          <a:p>
            <a:endParaRPr lang="fr-FR" i="1" dirty="0"/>
          </a:p>
          <a:p>
            <a:r>
              <a:rPr lang="fr-FR" i="1" dirty="0"/>
              <a:t>12h15-12h30 	Clôture de l’AFR par nos gouverneurs</a:t>
            </a:r>
          </a:p>
        </p:txBody>
      </p:sp>
    </p:spTree>
    <p:extLst>
      <p:ext uri="{BB962C8B-B14F-4D97-AF65-F5344CB8AC3E}">
        <p14:creationId xmlns:p14="http://schemas.microsoft.com/office/powerpoint/2010/main" val="58534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FF"/>
            </a:gs>
            <a:gs pos="28000">
              <a:schemeClr val="accent1">
                <a:lumMod val="45000"/>
                <a:lumOff val="55000"/>
              </a:schemeClr>
            </a:gs>
            <a:gs pos="74000">
              <a:srgbClr val="EE7012"/>
            </a:gs>
            <a:gs pos="100000">
              <a:srgbClr val="EE7012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C4AFD-4823-1005-66AD-43722EDC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2DB7C-661A-7E4A-5911-7326F9814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3850"/>
            <a:ext cx="9144000" cy="4339525"/>
          </a:xfrm>
        </p:spPr>
        <p:txBody>
          <a:bodyPr>
            <a:normAutofit fontScale="90000"/>
          </a:bodyPr>
          <a:lstStyle/>
          <a:p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endParaRPr lang="fr-FR" b="1" dirty="0"/>
          </a:p>
        </p:txBody>
      </p:sp>
      <p:pic>
        <p:nvPicPr>
          <p:cNvPr id="3" name="Hymne du Rotary International">
            <a:hlinkClick r:id="" action="ppaction://media"/>
            <a:extLst>
              <a:ext uri="{FF2B5EF4-FFF2-40B4-BE49-F238E27FC236}">
                <a16:creationId xmlns:a16="http://schemas.microsoft.com/office/drawing/2014/main" id="{3B4D4B46-DBB0-5725-F166-0D423DC0D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589" y="1232452"/>
            <a:ext cx="10000974" cy="56255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DD2B2E-85CD-DA3F-F8C9-1E8B35715977}"/>
              </a:ext>
            </a:extLst>
          </p:cNvPr>
          <p:cNvSpPr txBox="1"/>
          <p:nvPr/>
        </p:nvSpPr>
        <p:spPr>
          <a:xfrm>
            <a:off x="4253947" y="366534"/>
            <a:ext cx="25453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Hymne Rotarien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FF"/>
            </a:gs>
            <a:gs pos="28000">
              <a:schemeClr val="accent1">
                <a:lumMod val="45000"/>
                <a:lumOff val="55000"/>
              </a:schemeClr>
            </a:gs>
            <a:gs pos="74000">
              <a:srgbClr val="EE7012"/>
            </a:gs>
            <a:gs pos="100000">
              <a:srgbClr val="EE7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7AC69-349B-C667-D619-235702055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3850"/>
            <a:ext cx="9144000" cy="4339525"/>
          </a:xfrm>
        </p:spPr>
        <p:txBody>
          <a:bodyPr>
            <a:normAutofit fontScale="90000"/>
          </a:bodyPr>
          <a:lstStyle/>
          <a:p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8B8E27-6D3F-CD60-6958-1C4BDDC6F7F3}"/>
              </a:ext>
            </a:extLst>
          </p:cNvPr>
          <p:cNvSpPr txBox="1"/>
          <p:nvPr/>
        </p:nvSpPr>
        <p:spPr>
          <a:xfrm>
            <a:off x="245364" y="2522923"/>
            <a:ext cx="543915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Atelier 1 : La Fondation et l’International</a:t>
            </a:r>
          </a:p>
          <a:p>
            <a:r>
              <a:rPr lang="fr-FR" sz="1200" i="1" dirty="0"/>
              <a:t>1ere partie : Présentation des atouts de la fondation et des demandes de subventions district et mondial - L’internationalité du rotary</a:t>
            </a:r>
          </a:p>
          <a:p>
            <a:r>
              <a:rPr lang="fr-FR" sz="1200" i="1" dirty="0"/>
              <a:t>2ème partie :  Les enjeux des CIP en liaison avec la fondation</a:t>
            </a:r>
          </a:p>
          <a:p>
            <a:endParaRPr lang="fr-FR" dirty="0"/>
          </a:p>
          <a:p>
            <a:r>
              <a:rPr lang="fr-FR" dirty="0"/>
              <a:t>Atelier 2 : Les effectifs</a:t>
            </a:r>
          </a:p>
          <a:p>
            <a:r>
              <a:rPr lang="fr-FR" sz="1200" i="1" dirty="0"/>
              <a:t>Les enjeux de l’Effectif dans les clubs et le district - Présenter un Rotary attractif</a:t>
            </a:r>
          </a:p>
          <a:p>
            <a:r>
              <a:rPr lang="fr-FR" sz="1200" i="1" dirty="0"/>
              <a:t>Le rôle du parrain</a:t>
            </a:r>
          </a:p>
          <a:p>
            <a:endParaRPr lang="fr-FR" dirty="0"/>
          </a:p>
          <a:p>
            <a:r>
              <a:rPr lang="fr-FR" dirty="0"/>
              <a:t>Atelier 3 : Le rôle du secrétaire</a:t>
            </a:r>
          </a:p>
          <a:p>
            <a:r>
              <a:rPr lang="fr-FR" sz="1200" i="1" dirty="0"/>
              <a:t>Polaris pour les clubs - Préparer son année - Préparer la réunion statutaire avec le/la président(e) -</a:t>
            </a:r>
            <a:r>
              <a:rPr lang="fr-FR" sz="1200" i="1" dirty="0" err="1"/>
              <a:t>My</a:t>
            </a:r>
            <a:r>
              <a:rPr lang="fr-FR" sz="1200" i="1" dirty="0"/>
              <a:t> Rotary</a:t>
            </a:r>
          </a:p>
          <a:p>
            <a:endParaRPr lang="fr-FR" dirty="0"/>
          </a:p>
          <a:p>
            <a:r>
              <a:rPr lang="fr-FR" dirty="0"/>
              <a:t>Atelier 4 : Les actions Jeunesse et Professionnelles</a:t>
            </a:r>
          </a:p>
          <a:p>
            <a:r>
              <a:rPr lang="fr-FR" sz="1200" i="1" dirty="0"/>
              <a:t>Les enjeux des actions jeunesse et des actions professionnelles </a:t>
            </a:r>
          </a:p>
          <a:p>
            <a:r>
              <a:rPr lang="fr-FR" sz="1200" i="1" dirty="0"/>
              <a:t>Actions jeunesse et jeunes professionnels où comment construire un parcours jeune.</a:t>
            </a:r>
          </a:p>
          <a:p>
            <a:r>
              <a:rPr lang="fr-FR" sz="1200" i="1" dirty="0"/>
              <a:t>La liaison action jeunes et actions professionnelles. </a:t>
            </a:r>
          </a:p>
          <a:p>
            <a:r>
              <a:rPr lang="fr-FR" sz="1200" i="1" dirty="0"/>
              <a:t>Les outils à votre disposition et le partenariat Éducation Nationale.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213EC1-08A8-1629-C5D9-F837ADA699B5}"/>
              </a:ext>
            </a:extLst>
          </p:cNvPr>
          <p:cNvSpPr txBox="1"/>
          <p:nvPr/>
        </p:nvSpPr>
        <p:spPr>
          <a:xfrm>
            <a:off x="6507481" y="2264795"/>
            <a:ext cx="479145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Atelier 5 : La Commission Communication </a:t>
            </a:r>
          </a:p>
          <a:p>
            <a:r>
              <a:rPr lang="fr-FR" sz="1200" i="1" dirty="0"/>
              <a:t>Notre image : du Rotary, de notre district et de votre club. </a:t>
            </a:r>
          </a:p>
          <a:p>
            <a:r>
              <a:rPr lang="fr-FR" sz="1200" i="1" dirty="0"/>
              <a:t>Les outils à disposition des clubs et du district.</a:t>
            </a:r>
          </a:p>
          <a:p>
            <a:endParaRPr lang="fr-FR" dirty="0"/>
          </a:p>
          <a:p>
            <a:r>
              <a:rPr lang="fr-FR" dirty="0"/>
              <a:t>Atelier 6 : Les actions d’Intérêt Public</a:t>
            </a:r>
            <a:endParaRPr lang="fr-FR" sz="1200" dirty="0"/>
          </a:p>
          <a:p>
            <a:r>
              <a:rPr lang="fr-FR" sz="1200" i="1" dirty="0"/>
              <a:t>Les actions d’intérêt public et l’image du Rotary </a:t>
            </a:r>
          </a:p>
          <a:p>
            <a:r>
              <a:rPr lang="fr-FR" sz="1200" i="1" dirty="0"/>
              <a:t>Quels sont les intérêts de monter une action d’intérêt public ?</a:t>
            </a:r>
          </a:p>
          <a:p>
            <a:endParaRPr lang="fr-FR" sz="1200" dirty="0"/>
          </a:p>
          <a:p>
            <a:r>
              <a:rPr lang="fr-FR" dirty="0"/>
              <a:t>Atelier 7 : Action Environnement</a:t>
            </a:r>
          </a:p>
          <a:p>
            <a:r>
              <a:rPr lang="fr-FR" sz="1200" i="1" dirty="0"/>
              <a:t>Les enjeux des actions environnementales </a:t>
            </a:r>
          </a:p>
          <a:p>
            <a:r>
              <a:rPr lang="fr-FR" sz="1200" i="1" dirty="0"/>
              <a:t>Les partenaires</a:t>
            </a:r>
          </a:p>
          <a:p>
            <a:endParaRPr lang="fr-FR" dirty="0"/>
          </a:p>
          <a:p>
            <a:r>
              <a:rPr lang="fr-FR" dirty="0"/>
              <a:t>Atelier 8 : Le rôle du Protocole</a:t>
            </a:r>
            <a:endParaRPr lang="fr-FR" sz="1200" i="1" dirty="0"/>
          </a:p>
          <a:p>
            <a:r>
              <a:rPr lang="fr-FR" sz="1200" i="1" dirty="0"/>
              <a:t>Les enjeux du rôle du Protocole </a:t>
            </a:r>
          </a:p>
          <a:p>
            <a:r>
              <a:rPr lang="fr-FR" sz="1200" i="1" dirty="0"/>
              <a:t>Pourquoi le protocole est vu comme présentateur de menu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2F2EA8-9251-DE53-3F22-9959E3FA39CF}"/>
              </a:ext>
            </a:extLst>
          </p:cNvPr>
          <p:cNvSpPr txBox="1"/>
          <p:nvPr/>
        </p:nvSpPr>
        <p:spPr>
          <a:xfrm>
            <a:off x="3288793" y="308239"/>
            <a:ext cx="479145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/>
              <a:t>Liste des ateliers</a:t>
            </a:r>
          </a:p>
          <a:p>
            <a:pPr algn="ctr"/>
            <a:endParaRPr lang="fr-FR" sz="1400" i="1" dirty="0"/>
          </a:p>
          <a:p>
            <a:pPr algn="ctr"/>
            <a:r>
              <a:rPr lang="fr-FR" sz="2000" i="1" dirty="0"/>
              <a:t>Premier atelier : 9h20-10h45</a:t>
            </a:r>
          </a:p>
          <a:p>
            <a:pPr algn="ctr"/>
            <a:r>
              <a:rPr lang="fr-FR" sz="2000" i="1" dirty="0"/>
              <a:t>Second atelier : 10h50-12h15</a:t>
            </a:r>
          </a:p>
        </p:txBody>
      </p:sp>
    </p:spTree>
    <p:extLst>
      <p:ext uri="{BB962C8B-B14F-4D97-AF65-F5344CB8AC3E}">
        <p14:creationId xmlns:p14="http://schemas.microsoft.com/office/powerpoint/2010/main" val="23260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9FF"/>
            </a:gs>
            <a:gs pos="28000">
              <a:schemeClr val="accent1">
                <a:lumMod val="45000"/>
                <a:lumOff val="55000"/>
              </a:schemeClr>
            </a:gs>
            <a:gs pos="74000">
              <a:srgbClr val="EE7012"/>
            </a:gs>
            <a:gs pos="100000">
              <a:srgbClr val="EE7012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FE020-EE67-8FD4-5B30-8480B3729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B38AD-71A8-405A-83D3-66745F68D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3850"/>
            <a:ext cx="9144000" cy="4339525"/>
          </a:xfrm>
        </p:spPr>
        <p:txBody>
          <a:bodyPr>
            <a:normAutofit fontScale="90000"/>
          </a:bodyPr>
          <a:lstStyle/>
          <a:p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br>
              <a:rPr lang="fr-FR" sz="6000" dirty="0">
                <a:solidFill>
                  <a:schemeClr val="bg1"/>
                </a:solidFill>
              </a:rPr>
            </a:b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7246EF-B270-E354-1F3B-7C6DD65A0028}"/>
              </a:ext>
            </a:extLst>
          </p:cNvPr>
          <p:cNvSpPr txBox="1"/>
          <p:nvPr/>
        </p:nvSpPr>
        <p:spPr>
          <a:xfrm>
            <a:off x="2615184" y="319758"/>
            <a:ext cx="7251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Clôture de l’Assemblée de Formation des Rotariens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851649-46C8-F457-94C4-8CC57760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11" y="1739490"/>
            <a:ext cx="2752344" cy="36716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CB36AD-8200-C892-989D-C07A1111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654" y="5407317"/>
            <a:ext cx="2754901" cy="7768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BEFC51-19E6-2260-A35F-765857218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307" y="1739490"/>
            <a:ext cx="2754901" cy="367162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EFC9A2-FEB3-23A5-C632-5A6045FAD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307" y="5022406"/>
            <a:ext cx="2752344" cy="17250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E8EF05-923A-6F5A-222E-813198081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571" y="106595"/>
            <a:ext cx="1973691" cy="209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925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5526</TotalTime>
  <Words>403</Words>
  <Application>Microsoft Office PowerPoint</Application>
  <PresentationFormat>Grand écran</PresentationFormat>
  <Paragraphs>68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Abadi</vt:lpstr>
      <vt:lpstr>Arial</vt:lpstr>
      <vt:lpstr>Calibri</vt:lpstr>
      <vt:lpstr>Calibri Light</vt:lpstr>
      <vt:lpstr>Thème Office</vt:lpstr>
      <vt:lpstr>Présentation PowerPoint</vt:lpstr>
      <vt:lpstr>        Assemblée de Formation des Rotariens</vt:lpstr>
      <vt:lpstr>        </vt:lpstr>
      <vt:lpstr>        </vt:lpstr>
      <vt:lpstr>        </vt:lpstr>
      <vt:lpstr>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BOULANGER</dc:creator>
  <cp:lastModifiedBy>Caro</cp:lastModifiedBy>
  <cp:revision>27</cp:revision>
  <dcterms:created xsi:type="dcterms:W3CDTF">2024-01-15T02:27:04Z</dcterms:created>
  <dcterms:modified xsi:type="dcterms:W3CDTF">2024-02-29T16:42:22Z</dcterms:modified>
</cp:coreProperties>
</file>