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nother Shabby Light" panose="020B0604020202020204" charset="0"/>
      <p:regular r:id="rId11"/>
    </p:embeddedFont>
    <p:embeddedFont>
      <p:font typeface="Barlow Bold" panose="020B0604020202020204" charset="0"/>
      <p:regular r:id="rId12"/>
    </p:embeddedFont>
    <p:embeddedFont>
      <p:font typeface="Barlow Bold Bold" panose="020B0604020202020204" charset="0"/>
      <p:regular r:id="rId13"/>
    </p:embeddedFont>
    <p:embeddedFont>
      <p:font typeface="Barlow Medium" panose="00000600000000000000" pitchFamily="2" charset="0"/>
      <p:regular r:id="rId14"/>
      <p:italic r:id="rId15"/>
    </p:embeddedFont>
    <p:embeddedFont>
      <p:font typeface="Barlow Medium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460" y="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twitch.tv/rotary_green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1.png"/><Relationship Id="rId10" Type="http://schemas.openxmlformats.org/officeDocument/2006/relationships/image" Target="../media/image25.svg"/><Relationship Id="rId4" Type="http://schemas.openxmlformats.org/officeDocument/2006/relationships/image" Target="../media/image3.pn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8.sv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https://twitch.tv/rotary_connect" TargetMode="External"/><Relationship Id="rId13" Type="http://schemas.openxmlformats.org/officeDocument/2006/relationships/image" Target="../media/image50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49.png"/><Relationship Id="rId17" Type="http://schemas.openxmlformats.org/officeDocument/2006/relationships/hyperlink" Target="https://www.facebook.com/RotaryGreenChallenge/" TargetMode="External"/><Relationship Id="rId2" Type="http://schemas.openxmlformats.org/officeDocument/2006/relationships/image" Target="../media/image41.pn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hyperlink" Target="https://rotarygreen.org" TargetMode="External"/><Relationship Id="rId5" Type="http://schemas.openxmlformats.org/officeDocument/2006/relationships/image" Target="../media/image44.svg"/><Relationship Id="rId15" Type="http://schemas.openxmlformats.org/officeDocument/2006/relationships/image" Target="../media/image51.png"/><Relationship Id="rId10" Type="http://schemas.openxmlformats.org/officeDocument/2006/relationships/image" Target="../media/image48.sv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hyperlink" Target="https://twitch.tv/rotary_conne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3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4081958">
            <a:off x="-1513500" y="-3294697"/>
            <a:ext cx="15823366" cy="15199900"/>
            <a:chOff x="0" y="0"/>
            <a:chExt cx="4167471" cy="40032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67471" cy="4003266"/>
            </a:xfrm>
            <a:custGeom>
              <a:avLst/>
              <a:gdLst/>
              <a:ahLst/>
              <a:cxnLst/>
              <a:rect l="l" t="t" r="r" b="b"/>
              <a:pathLst>
                <a:path w="4167471" h="4003266">
                  <a:moveTo>
                    <a:pt x="0" y="0"/>
                  </a:moveTo>
                  <a:lnTo>
                    <a:pt x="4167471" y="0"/>
                  </a:lnTo>
                  <a:lnTo>
                    <a:pt x="4167471" y="4003266"/>
                  </a:lnTo>
                  <a:lnTo>
                    <a:pt x="0" y="4003266"/>
                  </a:lnTo>
                  <a:close/>
                </a:path>
              </a:pathLst>
            </a:custGeom>
            <a:solidFill>
              <a:srgbClr val="77B5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963759">
            <a:off x="7646433" y="2628714"/>
            <a:ext cx="14293165" cy="7392246"/>
          </a:xfrm>
          <a:custGeom>
            <a:avLst/>
            <a:gdLst/>
            <a:ahLst/>
            <a:cxnLst/>
            <a:rect l="l" t="t" r="r" b="b"/>
            <a:pathLst>
              <a:path w="14293165" h="7392246">
                <a:moveTo>
                  <a:pt x="0" y="0"/>
                </a:moveTo>
                <a:lnTo>
                  <a:pt x="14293165" y="0"/>
                </a:lnTo>
                <a:lnTo>
                  <a:pt x="14293165" y="7392246"/>
                </a:lnTo>
                <a:lnTo>
                  <a:pt x="0" y="7392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6023" y="483699"/>
            <a:ext cx="7347047" cy="2916608"/>
          </a:xfrm>
          <a:custGeom>
            <a:avLst/>
            <a:gdLst/>
            <a:ahLst/>
            <a:cxnLst/>
            <a:rect l="l" t="t" r="r" b="b"/>
            <a:pathLst>
              <a:path w="7347047" h="2916608">
                <a:moveTo>
                  <a:pt x="0" y="0"/>
                </a:moveTo>
                <a:lnTo>
                  <a:pt x="7347047" y="0"/>
                </a:lnTo>
                <a:lnTo>
                  <a:pt x="7347047" y="2916608"/>
                </a:lnTo>
                <a:lnTo>
                  <a:pt x="0" y="2916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88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819" y="4271631"/>
            <a:ext cx="4184182" cy="3718692"/>
          </a:xfrm>
          <a:custGeom>
            <a:avLst/>
            <a:gdLst/>
            <a:ahLst/>
            <a:cxnLst/>
            <a:rect l="l" t="t" r="r" b="b"/>
            <a:pathLst>
              <a:path w="3383676" h="3007242">
                <a:moveTo>
                  <a:pt x="0" y="0"/>
                </a:moveTo>
                <a:lnTo>
                  <a:pt x="3383676" y="0"/>
                </a:lnTo>
                <a:lnTo>
                  <a:pt x="3383676" y="3007242"/>
                </a:lnTo>
                <a:lnTo>
                  <a:pt x="0" y="3007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65792" y="5591467"/>
            <a:ext cx="5449808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00"/>
              </a:lnSpc>
            </a:pPr>
            <a:r>
              <a:rPr lang="en-US" sz="10000" dirty="0">
                <a:solidFill>
                  <a:srgbClr val="FFFFFF"/>
                </a:solidFill>
                <a:latin typeface="Barlow Bold Bold"/>
              </a:rPr>
              <a:t>MODE D'EMPLOI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145000" y="9796576"/>
            <a:ext cx="4575279" cy="31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3"/>
              </a:lnSpc>
            </a:pPr>
            <a:r>
              <a:rPr lang="en-US" sz="1000" dirty="0">
                <a:latin typeface="Barlow Medium Bold"/>
              </a:rPr>
              <a:t>13/06/2023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2343" y="4820158"/>
            <a:ext cx="11362588" cy="413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2891" lvl="1" indent="-401446">
              <a:lnSpc>
                <a:spcPts val="5578"/>
              </a:lnSpc>
              <a:buFont typeface="Arial"/>
              <a:buChar char="•"/>
            </a:pPr>
            <a:r>
              <a:rPr lang="en-US" sz="3718" dirty="0">
                <a:solidFill>
                  <a:srgbClr val="141414"/>
                </a:solidFill>
                <a:latin typeface="Barlow Medium Bold"/>
              </a:rPr>
              <a:t>Mode </a:t>
            </a:r>
            <a:r>
              <a:rPr lang="en-US" sz="3718" dirty="0" err="1">
                <a:solidFill>
                  <a:srgbClr val="141414"/>
                </a:solidFill>
                <a:latin typeface="Barlow Medium Bold"/>
              </a:rPr>
              <a:t>d'emploi</a:t>
            </a:r>
            <a:r>
              <a:rPr lang="en-US" sz="3718" dirty="0">
                <a:solidFill>
                  <a:srgbClr val="141414"/>
                </a:solidFill>
                <a:latin typeface="Barlow Medium Bold"/>
              </a:rPr>
              <a:t> du Rotary Green</a:t>
            </a:r>
          </a:p>
          <a:p>
            <a:pPr marL="802891" lvl="1" indent="-401446">
              <a:lnSpc>
                <a:spcPts val="5578"/>
              </a:lnSpc>
              <a:buFont typeface="Arial"/>
              <a:buChar char="•"/>
            </a:pPr>
            <a:r>
              <a:rPr lang="en-US" sz="3718" dirty="0">
                <a:solidFill>
                  <a:srgbClr val="141414"/>
                </a:solidFill>
                <a:latin typeface="Barlow Medium Bold"/>
              </a:rPr>
              <a:t>Comment </a:t>
            </a:r>
            <a:r>
              <a:rPr lang="en-US" sz="3718" dirty="0" err="1">
                <a:solidFill>
                  <a:srgbClr val="141414"/>
                </a:solidFill>
                <a:latin typeface="Barlow Medium Bold"/>
              </a:rPr>
              <a:t>s'inscrire</a:t>
            </a:r>
            <a:endParaRPr lang="en-US" sz="3718" dirty="0">
              <a:solidFill>
                <a:srgbClr val="141414"/>
              </a:solidFill>
              <a:latin typeface="Barlow Medium Bold"/>
            </a:endParaRPr>
          </a:p>
          <a:p>
            <a:pPr marL="802891" lvl="1" indent="-401446">
              <a:lnSpc>
                <a:spcPts val="5578"/>
              </a:lnSpc>
              <a:buFont typeface="Arial"/>
              <a:buChar char="•"/>
            </a:pPr>
            <a:r>
              <a:rPr lang="en-US" sz="3718" dirty="0" err="1">
                <a:solidFill>
                  <a:srgbClr val="141414"/>
                </a:solidFill>
                <a:latin typeface="Barlow Medium Bold"/>
              </a:rPr>
              <a:t>Quels</a:t>
            </a:r>
            <a:r>
              <a:rPr lang="en-US" sz="3718" dirty="0">
                <a:solidFill>
                  <a:srgbClr val="141414"/>
                </a:solidFill>
                <a:latin typeface="Barlow Medium Bold"/>
              </a:rPr>
              <a:t> types de </a:t>
            </a:r>
            <a:r>
              <a:rPr lang="en-US" sz="3718" dirty="0" err="1">
                <a:solidFill>
                  <a:srgbClr val="141414"/>
                </a:solidFill>
                <a:latin typeface="Barlow Medium Bold"/>
              </a:rPr>
              <a:t>projets</a:t>
            </a:r>
            <a:endParaRPr lang="en-US" sz="3718" dirty="0">
              <a:solidFill>
                <a:srgbClr val="141414"/>
              </a:solidFill>
              <a:latin typeface="Barlow Medium Bold"/>
            </a:endParaRPr>
          </a:p>
          <a:p>
            <a:pPr marL="802891" lvl="1" indent="-401446">
              <a:lnSpc>
                <a:spcPts val="5578"/>
              </a:lnSpc>
              <a:buFont typeface="Arial"/>
              <a:buChar char="•"/>
            </a:pPr>
            <a:r>
              <a:rPr lang="en-US" sz="3718" dirty="0">
                <a:solidFill>
                  <a:srgbClr val="141414"/>
                </a:solidFill>
                <a:latin typeface="Barlow Medium Bold"/>
              </a:rPr>
              <a:t>But du Rotary</a:t>
            </a:r>
          </a:p>
          <a:p>
            <a:pPr marL="802891" lvl="1" indent="-401446">
              <a:lnSpc>
                <a:spcPts val="5578"/>
              </a:lnSpc>
              <a:buFont typeface="Arial"/>
              <a:buChar char="•"/>
            </a:pPr>
            <a:r>
              <a:rPr lang="en-US" sz="3718" dirty="0" err="1">
                <a:solidFill>
                  <a:srgbClr val="141414"/>
                </a:solidFill>
                <a:latin typeface="Barlow Medium Bold"/>
              </a:rPr>
              <a:t>Programme</a:t>
            </a:r>
            <a:endParaRPr lang="en-US" sz="3718" dirty="0">
              <a:solidFill>
                <a:srgbClr val="141414"/>
              </a:solidFill>
              <a:latin typeface="Barlow Medium Bold"/>
            </a:endParaRPr>
          </a:p>
          <a:p>
            <a:pPr marL="802891" lvl="1" indent="-401446">
              <a:lnSpc>
                <a:spcPts val="5578"/>
              </a:lnSpc>
              <a:buFont typeface="Arial"/>
              <a:buChar char="•"/>
            </a:pPr>
            <a:r>
              <a:rPr lang="en-US" sz="3718" dirty="0">
                <a:solidFill>
                  <a:srgbClr val="141414"/>
                </a:solidFill>
                <a:latin typeface="Barlow Medium Bold"/>
              </a:rPr>
              <a:t>Résumé</a:t>
            </a:r>
          </a:p>
        </p:txBody>
      </p:sp>
      <p:sp>
        <p:nvSpPr>
          <p:cNvPr id="3" name="Freeform 3"/>
          <p:cNvSpPr/>
          <p:nvPr/>
        </p:nvSpPr>
        <p:spPr>
          <a:xfrm>
            <a:off x="7457685" y="889444"/>
            <a:ext cx="5808216" cy="2452193"/>
          </a:xfrm>
          <a:custGeom>
            <a:avLst/>
            <a:gdLst/>
            <a:ahLst/>
            <a:cxnLst/>
            <a:rect l="l" t="t" r="r" b="b"/>
            <a:pathLst>
              <a:path w="5808216" h="2452193">
                <a:moveTo>
                  <a:pt x="0" y="0"/>
                </a:moveTo>
                <a:lnTo>
                  <a:pt x="5808216" y="0"/>
                </a:lnTo>
                <a:lnTo>
                  <a:pt x="5808216" y="2452193"/>
                </a:lnTo>
                <a:lnTo>
                  <a:pt x="0" y="24521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12298559">
            <a:off x="14306373" y="239309"/>
            <a:ext cx="8187298" cy="14737398"/>
            <a:chOff x="0" y="0"/>
            <a:chExt cx="2156325" cy="38814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56325" cy="3881455"/>
            </a:xfrm>
            <a:custGeom>
              <a:avLst/>
              <a:gdLst/>
              <a:ahLst/>
              <a:cxnLst/>
              <a:rect l="l" t="t" r="r" b="b"/>
              <a:pathLst>
                <a:path w="2156325" h="3881455">
                  <a:moveTo>
                    <a:pt x="0" y="0"/>
                  </a:moveTo>
                  <a:lnTo>
                    <a:pt x="2156325" y="0"/>
                  </a:lnTo>
                  <a:lnTo>
                    <a:pt x="2156325" y="3881455"/>
                  </a:lnTo>
                  <a:lnTo>
                    <a:pt x="0" y="3881455"/>
                  </a:lnTo>
                  <a:close/>
                </a:path>
              </a:pathLst>
            </a:custGeom>
            <a:solidFill>
              <a:srgbClr val="77B53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0350953" flipH="1" flipV="1">
            <a:off x="8852033" y="-10690"/>
            <a:ext cx="11379892" cy="11432773"/>
          </a:xfrm>
          <a:custGeom>
            <a:avLst/>
            <a:gdLst/>
            <a:ahLst/>
            <a:cxnLst/>
            <a:rect l="l" t="t" r="r" b="b"/>
            <a:pathLst>
              <a:path w="11379892" h="11432773">
                <a:moveTo>
                  <a:pt x="11379892" y="11432773"/>
                </a:moveTo>
                <a:lnTo>
                  <a:pt x="0" y="11432773"/>
                </a:lnTo>
                <a:lnTo>
                  <a:pt x="0" y="0"/>
                </a:lnTo>
                <a:lnTo>
                  <a:pt x="11379892" y="0"/>
                </a:lnTo>
                <a:lnTo>
                  <a:pt x="11379892" y="1143277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8132" y="4696561"/>
            <a:ext cx="4282333" cy="4561739"/>
          </a:xfrm>
          <a:custGeom>
            <a:avLst/>
            <a:gdLst/>
            <a:ahLst/>
            <a:cxnLst/>
            <a:rect l="l" t="t" r="r" b="b"/>
            <a:pathLst>
              <a:path w="4282333" h="4561739">
                <a:moveTo>
                  <a:pt x="0" y="0"/>
                </a:moveTo>
                <a:lnTo>
                  <a:pt x="4282332" y="0"/>
                </a:lnTo>
                <a:lnTo>
                  <a:pt x="4282332" y="4561739"/>
                </a:lnTo>
                <a:lnTo>
                  <a:pt x="0" y="45617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4400" y="1608493"/>
            <a:ext cx="6428985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799"/>
              </a:lnSpc>
              <a:spcBef>
                <a:spcPct val="0"/>
              </a:spcBef>
            </a:pPr>
            <a:r>
              <a:rPr lang="en-US" sz="8799">
                <a:solidFill>
                  <a:srgbClr val="141414"/>
                </a:solidFill>
                <a:latin typeface="Barlow Bold Bold"/>
              </a:rPr>
              <a:t>SOMMAIRE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C449F242-88C1-BAD8-9FE5-65587D7DE5BC}"/>
              </a:ext>
            </a:extLst>
          </p:cNvPr>
          <p:cNvSpPr/>
          <p:nvPr/>
        </p:nvSpPr>
        <p:spPr>
          <a:xfrm>
            <a:off x="15240000" y="8957958"/>
            <a:ext cx="2502585" cy="1076060"/>
          </a:xfrm>
          <a:custGeom>
            <a:avLst/>
            <a:gdLst/>
            <a:ahLst/>
            <a:cxnLst/>
            <a:rect l="l" t="t" r="r" b="b"/>
            <a:pathLst>
              <a:path w="2502585" h="1076060">
                <a:moveTo>
                  <a:pt x="0" y="0"/>
                </a:moveTo>
                <a:lnTo>
                  <a:pt x="2502585" y="0"/>
                </a:lnTo>
                <a:lnTo>
                  <a:pt x="2502585" y="1076060"/>
                </a:lnTo>
                <a:lnTo>
                  <a:pt x="0" y="10760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3591" t="-99936" b="-95597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150316">
            <a:off x="15215041" y="-1660060"/>
            <a:ext cx="9284852" cy="14737398"/>
            <a:chOff x="0" y="0"/>
            <a:chExt cx="2445393" cy="3881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5393" cy="3881455"/>
            </a:xfrm>
            <a:custGeom>
              <a:avLst/>
              <a:gdLst/>
              <a:ahLst/>
              <a:cxnLst/>
              <a:rect l="l" t="t" r="r" b="b"/>
              <a:pathLst>
                <a:path w="2445393" h="3881455">
                  <a:moveTo>
                    <a:pt x="0" y="0"/>
                  </a:moveTo>
                  <a:lnTo>
                    <a:pt x="2445393" y="0"/>
                  </a:lnTo>
                  <a:lnTo>
                    <a:pt x="2445393" y="3881455"/>
                  </a:lnTo>
                  <a:lnTo>
                    <a:pt x="0" y="38814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9089259">
            <a:off x="15003152" y="2983520"/>
            <a:ext cx="13651264" cy="10420812"/>
          </a:xfrm>
          <a:custGeom>
            <a:avLst/>
            <a:gdLst/>
            <a:ahLst/>
            <a:cxnLst/>
            <a:rect l="l" t="t" r="r" b="b"/>
            <a:pathLst>
              <a:path w="13651264" h="10420812">
                <a:moveTo>
                  <a:pt x="0" y="0"/>
                </a:moveTo>
                <a:lnTo>
                  <a:pt x="13651264" y="0"/>
                </a:lnTo>
                <a:lnTo>
                  <a:pt x="13651264" y="10420812"/>
                </a:lnTo>
                <a:lnTo>
                  <a:pt x="0" y="10420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07182" y="357265"/>
            <a:ext cx="3825977" cy="1476261"/>
          </a:xfrm>
          <a:custGeom>
            <a:avLst/>
            <a:gdLst/>
            <a:ahLst/>
            <a:cxnLst/>
            <a:rect l="l" t="t" r="r" b="b"/>
            <a:pathLst>
              <a:path w="3825977" h="1476261">
                <a:moveTo>
                  <a:pt x="0" y="0"/>
                </a:moveTo>
                <a:lnTo>
                  <a:pt x="3825976" y="0"/>
                </a:lnTo>
                <a:lnTo>
                  <a:pt x="3825976" y="1476261"/>
                </a:lnTo>
                <a:lnTo>
                  <a:pt x="0" y="1476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16023" y="1747801"/>
            <a:ext cx="13856058" cy="8054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Barlow Medium Bold"/>
              </a:rPr>
              <a:t>C’EST QUOI ?</a:t>
            </a:r>
          </a:p>
          <a:p>
            <a:pPr>
              <a:lnSpc>
                <a:spcPts val="3300"/>
              </a:lnSpc>
            </a:pP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Le ROTARY GREEN Start-Up challenge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est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un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événement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rassemblant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des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porteurs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de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projets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dans le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domaine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du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développement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durable. </a:t>
            </a:r>
          </a:p>
          <a:p>
            <a:pPr>
              <a:lnSpc>
                <a:spcPts val="3300"/>
              </a:lnSpc>
            </a:pP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Ils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ont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48H pour transformer les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meilleures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idées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en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prototypes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d’entreprises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.</a:t>
            </a:r>
          </a:p>
          <a:p>
            <a:pPr>
              <a:lnSpc>
                <a:spcPts val="1500"/>
              </a:lnSpc>
            </a:pPr>
            <a:endParaRPr lang="en-US" sz="2200" dirty="0">
              <a:solidFill>
                <a:srgbClr val="141414"/>
              </a:solidFill>
              <a:latin typeface="Barlow Medium Bold"/>
            </a:endParaRP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Barlow Medium Bold"/>
              </a:rPr>
              <a:t>POUR QUI ?</a:t>
            </a:r>
          </a:p>
          <a:p>
            <a:pPr>
              <a:lnSpc>
                <a:spcPts val="3300"/>
              </a:lnSpc>
            </a:pP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Ce challenge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s'adresse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aux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étudiants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, aux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jeunes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professionnels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et aux startup de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moins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de 2 ans. </a:t>
            </a:r>
          </a:p>
          <a:p>
            <a:pPr>
              <a:lnSpc>
                <a:spcPts val="1500"/>
              </a:lnSpc>
            </a:pPr>
            <a:endParaRPr lang="en-US" sz="2200" dirty="0">
              <a:solidFill>
                <a:srgbClr val="141414"/>
              </a:solidFill>
              <a:latin typeface="Barlow Medium Bold"/>
            </a:endParaRP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Barlow Medium Bold"/>
              </a:rPr>
              <a:t>C’EST QUAND ?</a:t>
            </a:r>
          </a:p>
          <a:p>
            <a:pPr>
              <a:lnSpc>
                <a:spcPts val="3300"/>
              </a:lnSpc>
            </a:pP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Du 24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novembre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2023 à 16H au 26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novembre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2023 à 16H.</a:t>
            </a:r>
          </a:p>
          <a:p>
            <a:pPr>
              <a:lnSpc>
                <a:spcPts val="1500"/>
              </a:lnSpc>
            </a:pPr>
            <a:endParaRPr lang="en-US" sz="2200" dirty="0">
              <a:solidFill>
                <a:srgbClr val="141414"/>
              </a:solidFill>
              <a:latin typeface="Barlow Medium Bold"/>
            </a:endParaRP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Barlow Medium Bold"/>
              </a:rPr>
              <a:t>C’EST OÙ ?</a:t>
            </a:r>
          </a:p>
          <a:p>
            <a:pPr>
              <a:lnSpc>
                <a:spcPts val="3300"/>
              </a:lnSpc>
            </a:pP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Partout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où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se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trouve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la Francophonie grâce au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wifi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.</a:t>
            </a:r>
          </a:p>
          <a:p>
            <a:pPr>
              <a:lnSpc>
                <a:spcPts val="1500"/>
              </a:lnSpc>
            </a:pPr>
            <a:endParaRPr lang="en-US" sz="2200" dirty="0">
              <a:solidFill>
                <a:srgbClr val="141414"/>
              </a:solidFill>
              <a:latin typeface="Barlow Medium Bold"/>
            </a:endParaRP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Barlow Medium Bold"/>
              </a:rPr>
              <a:t>ÇA SE PASSE COMMENT ?</a:t>
            </a:r>
          </a:p>
          <a:p>
            <a:pPr>
              <a:lnSpc>
                <a:spcPts val="3300"/>
              </a:lnSpc>
            </a:pPr>
            <a:r>
              <a:rPr lang="en-US" sz="22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C'est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100%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en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ligne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sur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TwitchTV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: </a:t>
            </a:r>
            <a:r>
              <a:rPr lang="en-US" sz="2400" u="sng" dirty="0">
                <a:solidFill>
                  <a:srgbClr val="141414"/>
                </a:solidFill>
                <a:latin typeface="Barlow Medium Bold"/>
                <a:hlinkClick r:id="rId5" tooltip="https://www.twitch.tv/rotary_green/"/>
              </a:rPr>
              <a:t>twitch.tv/</a:t>
            </a:r>
            <a:r>
              <a:rPr lang="en-US" sz="2400" u="sng" dirty="0" err="1">
                <a:solidFill>
                  <a:srgbClr val="141414"/>
                </a:solidFill>
                <a:latin typeface="Barlow Medium Bold"/>
                <a:hlinkClick r:id="rId5" tooltip="https://www.twitch.tv/rotary_green/"/>
              </a:rPr>
              <a:t>rotary_connect</a:t>
            </a:r>
            <a:endParaRPr lang="en-US" sz="2400" u="sng" dirty="0">
              <a:solidFill>
                <a:srgbClr val="141414"/>
              </a:solidFill>
              <a:latin typeface="Barlow Medium Bold"/>
              <a:hlinkClick r:id="rId5" tooltip="https://www.twitch.tv/rotary_green/"/>
            </a:endParaRPr>
          </a:p>
          <a:p>
            <a:pPr>
              <a:lnSpc>
                <a:spcPts val="1500"/>
              </a:lnSpc>
            </a:pPr>
            <a:endParaRPr lang="en-US" sz="2200" u="sng" dirty="0">
              <a:solidFill>
                <a:srgbClr val="141414"/>
              </a:solidFill>
              <a:latin typeface="Barlow Medium Bold"/>
              <a:hlinkClick r:id="rId5" tooltip="https://www.twitch.tv/rotary_green/"/>
            </a:endParaRP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Barlow Medium Bold"/>
              </a:rPr>
              <a:t>CA COÛTE COMBIEN ?</a:t>
            </a:r>
          </a:p>
          <a:p>
            <a:pPr>
              <a:lnSpc>
                <a:spcPts val="3300"/>
              </a:lnSpc>
            </a:pP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C'est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GRATUIT.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Barlow Medium Bold"/>
              </a:rPr>
              <a:t> 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0459779" y="7430026"/>
            <a:ext cx="2447226" cy="2425224"/>
          </a:xfrm>
          <a:custGeom>
            <a:avLst/>
            <a:gdLst/>
            <a:ahLst/>
            <a:cxnLst/>
            <a:rect l="l" t="t" r="r" b="b"/>
            <a:pathLst>
              <a:path w="3759305" h="3850313">
                <a:moveTo>
                  <a:pt x="3759305" y="0"/>
                </a:moveTo>
                <a:lnTo>
                  <a:pt x="0" y="0"/>
                </a:lnTo>
                <a:lnTo>
                  <a:pt x="0" y="3850313"/>
                </a:lnTo>
                <a:lnTo>
                  <a:pt x="3759305" y="3850313"/>
                </a:lnTo>
                <a:lnTo>
                  <a:pt x="37593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16023" y="519190"/>
            <a:ext cx="7957809" cy="117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Barlow Bold Bold"/>
              </a:rPr>
              <a:t>MODE D’EMPLOI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23971"/>
            <a:ext cx="11807034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9"/>
              </a:lnSpc>
              <a:spcBef>
                <a:spcPct val="0"/>
              </a:spcBef>
            </a:pPr>
            <a:r>
              <a:rPr lang="en-US" sz="8799">
                <a:solidFill>
                  <a:srgbClr val="141414"/>
                </a:solidFill>
                <a:latin typeface="Barlow Bold Bold"/>
              </a:rPr>
              <a:t>INSCRIPTION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73583" y="2800405"/>
            <a:ext cx="11807034" cy="129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77B539"/>
                </a:solidFill>
                <a:latin typeface="Barlow Medium Bold"/>
              </a:rPr>
              <a:t>DATE D'INSCRIPTION</a:t>
            </a:r>
          </a:p>
          <a:p>
            <a:pPr>
              <a:lnSpc>
                <a:spcPts val="4199"/>
              </a:lnSpc>
            </a:pP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Dès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à 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présent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jusqu'au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20 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novembre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(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n'attend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-pas) </a:t>
            </a:r>
          </a:p>
          <a:p>
            <a:pPr>
              <a:lnSpc>
                <a:spcPts val="1499"/>
              </a:lnSpc>
            </a:pPr>
            <a:endParaRPr lang="en-US" sz="2799" dirty="0">
              <a:solidFill>
                <a:srgbClr val="000000"/>
              </a:solidFill>
              <a:latin typeface="Barlow Medium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078200" y="237845"/>
            <a:ext cx="4757534" cy="2008602"/>
          </a:xfrm>
          <a:custGeom>
            <a:avLst/>
            <a:gdLst/>
            <a:ahLst/>
            <a:cxnLst/>
            <a:rect l="l" t="t" r="r" b="b"/>
            <a:pathLst>
              <a:path w="4757534" h="2008602">
                <a:moveTo>
                  <a:pt x="0" y="0"/>
                </a:moveTo>
                <a:lnTo>
                  <a:pt x="4757534" y="0"/>
                </a:lnTo>
                <a:lnTo>
                  <a:pt x="4757534" y="2008601"/>
                </a:lnTo>
                <a:lnTo>
                  <a:pt x="0" y="2008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420464">
            <a:off x="9547285" y="2284309"/>
            <a:ext cx="15424031" cy="7977116"/>
          </a:xfrm>
          <a:custGeom>
            <a:avLst/>
            <a:gdLst/>
            <a:ahLst/>
            <a:cxnLst/>
            <a:rect l="l" t="t" r="r" b="b"/>
            <a:pathLst>
              <a:path w="15424031" h="7977116">
                <a:moveTo>
                  <a:pt x="0" y="0"/>
                </a:moveTo>
                <a:lnTo>
                  <a:pt x="15424030" y="0"/>
                </a:lnTo>
                <a:lnTo>
                  <a:pt x="15424030" y="7977116"/>
                </a:lnTo>
                <a:lnTo>
                  <a:pt x="0" y="79771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86738" y="4601284"/>
            <a:ext cx="2890957" cy="2890957"/>
          </a:xfrm>
          <a:custGeom>
            <a:avLst/>
            <a:gdLst/>
            <a:ahLst/>
            <a:cxnLst/>
            <a:rect l="l" t="t" r="r" b="b"/>
            <a:pathLst>
              <a:path w="2890957" h="2890957">
                <a:moveTo>
                  <a:pt x="0" y="0"/>
                </a:moveTo>
                <a:lnTo>
                  <a:pt x="2890957" y="0"/>
                </a:lnTo>
                <a:lnTo>
                  <a:pt x="2890957" y="2890957"/>
                </a:lnTo>
                <a:lnTo>
                  <a:pt x="0" y="28909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95756" y="4677484"/>
            <a:ext cx="2023107" cy="2814757"/>
          </a:xfrm>
          <a:custGeom>
            <a:avLst/>
            <a:gdLst/>
            <a:ahLst/>
            <a:cxnLst/>
            <a:rect l="l" t="t" r="r" b="b"/>
            <a:pathLst>
              <a:path w="2023107" h="2814757">
                <a:moveTo>
                  <a:pt x="0" y="0"/>
                </a:moveTo>
                <a:lnTo>
                  <a:pt x="2023107" y="0"/>
                </a:lnTo>
                <a:lnTo>
                  <a:pt x="2023107" y="2814757"/>
                </a:lnTo>
                <a:lnTo>
                  <a:pt x="0" y="28147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693B5F-18B2-D6B7-B1FB-751D4310A7A4}"/>
              </a:ext>
            </a:extLst>
          </p:cNvPr>
          <p:cNvSpPr txBox="1"/>
          <p:nvPr/>
        </p:nvSpPr>
        <p:spPr>
          <a:xfrm>
            <a:off x="1566219" y="7997688"/>
            <a:ext cx="12429640" cy="16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99"/>
              </a:lnSpc>
            </a:pPr>
            <a:r>
              <a:rPr lang="en-US" sz="2800" dirty="0">
                <a:solidFill>
                  <a:srgbClr val="77B539"/>
                </a:solidFill>
                <a:latin typeface="Barlow Medium Bold"/>
              </a:rPr>
              <a:t>COMMENT S'INSCRIRE ?</a:t>
            </a:r>
          </a:p>
          <a:p>
            <a:pPr>
              <a:lnSpc>
                <a:spcPts val="4199"/>
              </a:lnSpc>
            </a:pPr>
            <a:r>
              <a:rPr lang="en-US" sz="2800" dirty="0">
                <a:solidFill>
                  <a:srgbClr val="141414"/>
                </a:solidFill>
                <a:latin typeface="Barlow Medium"/>
              </a:rPr>
              <a:t>TRÈS FACILEMENT SUR LE SITE WWW.rotarygreen.org</a:t>
            </a:r>
          </a:p>
          <a:p>
            <a:pPr>
              <a:lnSpc>
                <a:spcPts val="4199"/>
              </a:lnSpc>
            </a:pPr>
            <a:r>
              <a:rPr lang="en-US" sz="2800" dirty="0">
                <a:solidFill>
                  <a:srgbClr val="141414"/>
                </a:solidFill>
                <a:latin typeface="Barlow Medium"/>
              </a:rPr>
              <a:t>Tu </a:t>
            </a:r>
            <a:r>
              <a:rPr lang="en-US" sz="2800" dirty="0" err="1">
                <a:solidFill>
                  <a:srgbClr val="141414"/>
                </a:solidFill>
                <a:latin typeface="Barlow Medium"/>
              </a:rPr>
              <a:t>indiques</a:t>
            </a:r>
            <a:r>
              <a:rPr lang="en-US" sz="28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Barlow Medium"/>
              </a:rPr>
              <a:t>tes</a:t>
            </a:r>
            <a:r>
              <a:rPr lang="en-US" sz="28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Barlow Medium"/>
              </a:rPr>
              <a:t>coordonnées</a:t>
            </a:r>
            <a:r>
              <a:rPr lang="en-US" sz="2800" dirty="0">
                <a:solidFill>
                  <a:srgbClr val="141414"/>
                </a:solidFill>
                <a:latin typeface="Barlow Medium"/>
              </a:rPr>
              <a:t> et </a:t>
            </a:r>
            <a:r>
              <a:rPr lang="en-US" sz="2800" dirty="0" err="1">
                <a:solidFill>
                  <a:srgbClr val="141414"/>
                </a:solidFill>
                <a:latin typeface="Barlow Medium"/>
              </a:rPr>
              <a:t>présente</a:t>
            </a:r>
            <a:r>
              <a:rPr lang="en-US" sz="2800" dirty="0">
                <a:solidFill>
                  <a:srgbClr val="141414"/>
                </a:solidFill>
                <a:latin typeface="Barlow Medium"/>
              </a:rPr>
              <a:t> ton </a:t>
            </a:r>
            <a:r>
              <a:rPr lang="en-US" sz="2800" dirty="0" err="1">
                <a:solidFill>
                  <a:srgbClr val="141414"/>
                </a:solidFill>
                <a:latin typeface="Barlow Medium"/>
              </a:rPr>
              <a:t>projet</a:t>
            </a:r>
            <a:r>
              <a:rPr lang="en-US" sz="28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dirty="0">
                <a:solidFill>
                  <a:srgbClr val="141414"/>
                </a:solidFill>
                <a:latin typeface="Barlow Medium"/>
              </a:rPr>
              <a:t>(300 </a:t>
            </a:r>
            <a:r>
              <a:rPr lang="en-US" dirty="0" err="1">
                <a:solidFill>
                  <a:srgbClr val="141414"/>
                </a:solidFill>
                <a:latin typeface="Barlow Medium"/>
              </a:rPr>
              <a:t>caractères</a:t>
            </a:r>
            <a:r>
              <a:rPr lang="en-US" dirty="0">
                <a:solidFill>
                  <a:srgbClr val="141414"/>
                </a:solidFill>
                <a:latin typeface="Barlow Medium"/>
              </a:rPr>
              <a:t> max.)</a:t>
            </a:r>
          </a:p>
        </p:txBody>
      </p:sp>
    </p:spTree>
    <p:extLst>
      <p:ext uri="{BB962C8B-B14F-4D97-AF65-F5344CB8AC3E}">
        <p14:creationId xmlns:p14="http://schemas.microsoft.com/office/powerpoint/2010/main" val="315515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241218">
            <a:off x="12435753" y="-772986"/>
            <a:ext cx="8488570" cy="14737398"/>
            <a:chOff x="0" y="0"/>
            <a:chExt cx="2235673" cy="3881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5673" cy="3881455"/>
            </a:xfrm>
            <a:custGeom>
              <a:avLst/>
              <a:gdLst/>
              <a:ahLst/>
              <a:cxnLst/>
              <a:rect l="l" t="t" r="r" b="b"/>
              <a:pathLst>
                <a:path w="2235673" h="3881455">
                  <a:moveTo>
                    <a:pt x="0" y="0"/>
                  </a:moveTo>
                  <a:lnTo>
                    <a:pt x="2235673" y="0"/>
                  </a:lnTo>
                  <a:lnTo>
                    <a:pt x="2235673" y="3881455"/>
                  </a:lnTo>
                  <a:lnTo>
                    <a:pt x="0" y="38814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8033182">
            <a:off x="13505012" y="-625302"/>
            <a:ext cx="13397450" cy="10227061"/>
          </a:xfrm>
          <a:custGeom>
            <a:avLst/>
            <a:gdLst/>
            <a:ahLst/>
            <a:cxnLst/>
            <a:rect l="l" t="t" r="r" b="b"/>
            <a:pathLst>
              <a:path w="13397450" h="10227061">
                <a:moveTo>
                  <a:pt x="0" y="0"/>
                </a:moveTo>
                <a:lnTo>
                  <a:pt x="13397450" y="0"/>
                </a:lnTo>
                <a:lnTo>
                  <a:pt x="13397450" y="10227061"/>
                </a:lnTo>
                <a:lnTo>
                  <a:pt x="0" y="10227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78130" y="779264"/>
            <a:ext cx="4898691" cy="1890170"/>
          </a:xfrm>
          <a:custGeom>
            <a:avLst/>
            <a:gdLst/>
            <a:ahLst/>
            <a:cxnLst/>
            <a:rect l="l" t="t" r="r" b="b"/>
            <a:pathLst>
              <a:path w="4898691" h="1890170">
                <a:moveTo>
                  <a:pt x="0" y="0"/>
                </a:moveTo>
                <a:lnTo>
                  <a:pt x="4898691" y="0"/>
                </a:lnTo>
                <a:lnTo>
                  <a:pt x="4898691" y="1890170"/>
                </a:lnTo>
                <a:lnTo>
                  <a:pt x="0" y="1890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7149" y="4749730"/>
            <a:ext cx="679721" cy="723107"/>
          </a:xfrm>
          <a:custGeom>
            <a:avLst/>
            <a:gdLst/>
            <a:ahLst/>
            <a:cxnLst/>
            <a:rect l="l" t="t" r="r" b="b"/>
            <a:pathLst>
              <a:path w="679721" h="723107">
                <a:moveTo>
                  <a:pt x="0" y="0"/>
                </a:moveTo>
                <a:lnTo>
                  <a:pt x="679720" y="0"/>
                </a:lnTo>
                <a:lnTo>
                  <a:pt x="679720" y="723107"/>
                </a:lnTo>
                <a:lnTo>
                  <a:pt x="0" y="7231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348121" y="7944865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0247" y="3542736"/>
            <a:ext cx="813524" cy="774881"/>
          </a:xfrm>
          <a:custGeom>
            <a:avLst/>
            <a:gdLst/>
            <a:ahLst/>
            <a:cxnLst/>
            <a:rect l="l" t="t" r="r" b="b"/>
            <a:pathLst>
              <a:path w="813524" h="774881">
                <a:moveTo>
                  <a:pt x="0" y="0"/>
                </a:moveTo>
                <a:lnTo>
                  <a:pt x="813524" y="0"/>
                </a:lnTo>
                <a:lnTo>
                  <a:pt x="813524" y="774881"/>
                </a:lnTo>
                <a:lnTo>
                  <a:pt x="0" y="774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0247" y="7433102"/>
            <a:ext cx="813524" cy="813524"/>
          </a:xfrm>
          <a:custGeom>
            <a:avLst/>
            <a:gdLst/>
            <a:ahLst/>
            <a:cxnLst/>
            <a:rect l="l" t="t" r="r" b="b"/>
            <a:pathLst>
              <a:path w="813524" h="813524">
                <a:moveTo>
                  <a:pt x="0" y="0"/>
                </a:moveTo>
                <a:lnTo>
                  <a:pt x="813524" y="0"/>
                </a:lnTo>
                <a:lnTo>
                  <a:pt x="813524" y="813524"/>
                </a:lnTo>
                <a:lnTo>
                  <a:pt x="0" y="8135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53508" y="3495111"/>
            <a:ext cx="10789988" cy="525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Barlow Medium"/>
              </a:rPr>
              <a:t>Le Rotary International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est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un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réseau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de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professionnels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accomplis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, femmes et hommes, </a:t>
            </a: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Barlow Medium"/>
              </a:rPr>
              <a:t>unis dans l'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idéal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de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servir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la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communauté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bénévolement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.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FFFFFF"/>
              </a:solidFill>
              <a:latin typeface="Barlow Medium"/>
            </a:endParaRP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Barlow Medium"/>
              </a:rPr>
              <a:t>La protection de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l'environnement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étant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une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des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grandes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causes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défendues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par le Rotary, </a:t>
            </a: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Barlow Medium"/>
              </a:rPr>
              <a:t>la coordination des Rotary clubs Francophones a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créé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le ROTARY GREEN.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FFFFFF"/>
              </a:solidFill>
              <a:latin typeface="Barlow Medium"/>
            </a:endParaRP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Barlow Medium"/>
              </a:rPr>
              <a:t>Le " ROTARY GREEN " Start Up Challenge a pour but de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mettre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des experts du</a:t>
            </a: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Barlow Medium"/>
              </a:rPr>
              <a:t>monde de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l'entreprise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au service des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lanceurs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de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projets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dans le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développement</a:t>
            </a:r>
            <a:endParaRPr lang="en-US" sz="2100" dirty="0">
              <a:solidFill>
                <a:srgbClr val="FFFFFF"/>
              </a:solidFill>
              <a:latin typeface="Barlow Medium"/>
            </a:endParaRP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Barlow Medium"/>
              </a:rPr>
              <a:t>durable,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en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les </a:t>
            </a:r>
            <a:r>
              <a:rPr lang="en-US" sz="2100" dirty="0" err="1">
                <a:solidFill>
                  <a:srgbClr val="FFFFFF"/>
                </a:solidFill>
                <a:latin typeface="Barlow Medium"/>
              </a:rPr>
              <a:t>accompagnant</a:t>
            </a:r>
            <a:r>
              <a:rPr lang="en-US" sz="2100" dirty="0">
                <a:solidFill>
                  <a:srgbClr val="FFFFFF"/>
                </a:solidFill>
                <a:latin typeface="Barlow Medium"/>
              </a:rPr>
              <a:t> pendant 48H NON-STOP.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FFFFFF"/>
              </a:solidFill>
              <a:latin typeface="Barlow Medium"/>
            </a:endParaRP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Barlow Medium"/>
              </a:rPr>
              <a:t>Le ROTARY GREEN a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choisi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participer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au festival </a:t>
            </a:r>
            <a:r>
              <a:rPr lang="en-US" sz="2199" dirty="0">
                <a:solidFill>
                  <a:srgbClr val="FFFFFF"/>
                </a:solidFill>
                <a:latin typeface="Barlow Medium Bold"/>
              </a:rPr>
              <a:t>GENERATION IMPACT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</a:t>
            </a: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Barlow Medium"/>
              </a:rPr>
              <a:t>de </a:t>
            </a:r>
            <a:r>
              <a:rPr lang="en-US" sz="2199" dirty="0">
                <a:solidFill>
                  <a:srgbClr val="FFFFFF"/>
                </a:solidFill>
                <a:latin typeface="Barlow Medium Bold"/>
              </a:rPr>
              <a:t>LIVEFORGOOD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afin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de faire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connaitre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ce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challenge et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motiver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les </a:t>
            </a:r>
          </a:p>
          <a:p>
            <a:pPr>
              <a:lnSpc>
                <a:spcPts val="3079"/>
              </a:lnSpc>
            </a:pP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porteurs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projets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à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participer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 à </a:t>
            </a:r>
            <a:r>
              <a:rPr lang="en-US" sz="2199" dirty="0" err="1">
                <a:solidFill>
                  <a:srgbClr val="FFFFFF"/>
                </a:solidFill>
                <a:latin typeface="Barlow Medium"/>
              </a:rPr>
              <a:t>l'aventure</a:t>
            </a:r>
            <a:r>
              <a:rPr lang="en-US" sz="2199" dirty="0">
                <a:solidFill>
                  <a:srgbClr val="FFFFFF"/>
                </a:solidFill>
                <a:latin typeface="Barlow Medium"/>
              </a:rPr>
              <a:t>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Barlow Medium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00247" y="5964025"/>
            <a:ext cx="813524" cy="813524"/>
          </a:xfrm>
          <a:custGeom>
            <a:avLst/>
            <a:gdLst/>
            <a:ahLst/>
            <a:cxnLst/>
            <a:rect l="l" t="t" r="r" b="b"/>
            <a:pathLst>
              <a:path w="813524" h="813524">
                <a:moveTo>
                  <a:pt x="0" y="0"/>
                </a:moveTo>
                <a:lnTo>
                  <a:pt x="813524" y="0"/>
                </a:lnTo>
                <a:lnTo>
                  <a:pt x="813524" y="813523"/>
                </a:lnTo>
                <a:lnTo>
                  <a:pt x="0" y="8135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03048" y="840722"/>
            <a:ext cx="6040125" cy="174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75"/>
              </a:lnSpc>
            </a:pPr>
            <a:r>
              <a:rPr lang="en-US" sz="6675">
                <a:solidFill>
                  <a:srgbClr val="FFFFFF"/>
                </a:solidFill>
                <a:latin typeface="Barlow Bold Bold"/>
              </a:rPr>
              <a:t>POURQUOI </a:t>
            </a:r>
          </a:p>
          <a:p>
            <a:pPr marL="0" lvl="0" indent="0" algn="r">
              <a:lnSpc>
                <a:spcPts val="6675"/>
              </a:lnSpc>
              <a:spcBef>
                <a:spcPct val="0"/>
              </a:spcBef>
            </a:pPr>
            <a:r>
              <a:rPr lang="en-US" sz="6675">
                <a:solidFill>
                  <a:srgbClr val="FFFFFF"/>
                </a:solidFill>
                <a:latin typeface="Barlow Bold Bold"/>
              </a:rPr>
              <a:t>LE ROTARY?</a:t>
            </a:r>
          </a:p>
        </p:txBody>
      </p:sp>
      <p:sp>
        <p:nvSpPr>
          <p:cNvPr id="14" name="Freeform 14"/>
          <p:cNvSpPr/>
          <p:nvPr/>
        </p:nvSpPr>
        <p:spPr>
          <a:xfrm>
            <a:off x="567149" y="8747196"/>
            <a:ext cx="2502585" cy="1076060"/>
          </a:xfrm>
          <a:custGeom>
            <a:avLst/>
            <a:gdLst/>
            <a:ahLst/>
            <a:cxnLst/>
            <a:rect l="l" t="t" r="r" b="b"/>
            <a:pathLst>
              <a:path w="2502585" h="1076060">
                <a:moveTo>
                  <a:pt x="0" y="0"/>
                </a:moveTo>
                <a:lnTo>
                  <a:pt x="2502585" y="0"/>
                </a:lnTo>
                <a:lnTo>
                  <a:pt x="2502585" y="1076060"/>
                </a:lnTo>
                <a:lnTo>
                  <a:pt x="0" y="107606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33591" t="-99936" b="-95597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8694" y="411381"/>
            <a:ext cx="4757534" cy="2008602"/>
          </a:xfrm>
          <a:custGeom>
            <a:avLst/>
            <a:gdLst/>
            <a:ahLst/>
            <a:cxnLst/>
            <a:rect l="l" t="t" r="r" b="b"/>
            <a:pathLst>
              <a:path w="4757534" h="2008602">
                <a:moveTo>
                  <a:pt x="0" y="0"/>
                </a:moveTo>
                <a:lnTo>
                  <a:pt x="4757534" y="0"/>
                </a:lnTo>
                <a:lnTo>
                  <a:pt x="4757534" y="2008601"/>
                </a:lnTo>
                <a:lnTo>
                  <a:pt x="0" y="2008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618445">
            <a:off x="13931604" y="-9760046"/>
            <a:ext cx="8655228" cy="14737398"/>
            <a:chOff x="0" y="0"/>
            <a:chExt cx="2279566" cy="38814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9566" cy="3881455"/>
            </a:xfrm>
            <a:custGeom>
              <a:avLst/>
              <a:gdLst/>
              <a:ahLst/>
              <a:cxnLst/>
              <a:rect l="l" t="t" r="r" b="b"/>
              <a:pathLst>
                <a:path w="2279566" h="3881455">
                  <a:moveTo>
                    <a:pt x="0" y="0"/>
                  </a:moveTo>
                  <a:lnTo>
                    <a:pt x="2279566" y="0"/>
                  </a:lnTo>
                  <a:lnTo>
                    <a:pt x="2279566" y="3881455"/>
                  </a:lnTo>
                  <a:lnTo>
                    <a:pt x="0" y="3881455"/>
                  </a:lnTo>
                  <a:close/>
                </a:path>
              </a:pathLst>
            </a:custGeom>
            <a:solidFill>
              <a:srgbClr val="77B5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868614" flipH="1" flipV="1">
            <a:off x="9435303" y="-3847492"/>
            <a:ext cx="15162665" cy="13875940"/>
          </a:xfrm>
          <a:custGeom>
            <a:avLst/>
            <a:gdLst/>
            <a:ahLst/>
            <a:cxnLst/>
            <a:rect l="l" t="t" r="r" b="b"/>
            <a:pathLst>
              <a:path w="11642343" h="11696443">
                <a:moveTo>
                  <a:pt x="11642342" y="11696443"/>
                </a:moveTo>
                <a:lnTo>
                  <a:pt x="0" y="11696443"/>
                </a:lnTo>
                <a:lnTo>
                  <a:pt x="0" y="0"/>
                </a:lnTo>
                <a:lnTo>
                  <a:pt x="11642342" y="0"/>
                </a:lnTo>
                <a:lnTo>
                  <a:pt x="11642342" y="1169644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725188" y="2309446"/>
            <a:ext cx="1847835" cy="704821"/>
            <a:chOff x="0" y="0"/>
            <a:chExt cx="486673" cy="185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673" cy="185632"/>
            </a:xfrm>
            <a:custGeom>
              <a:avLst/>
              <a:gdLst/>
              <a:ahLst/>
              <a:cxnLst/>
              <a:rect l="l" t="t" r="r" b="b"/>
              <a:pathLst>
                <a:path w="486673" h="185632">
                  <a:moveTo>
                    <a:pt x="0" y="0"/>
                  </a:moveTo>
                  <a:lnTo>
                    <a:pt x="486673" y="0"/>
                  </a:lnTo>
                  <a:lnTo>
                    <a:pt x="486673" y="185632"/>
                  </a:lnTo>
                  <a:lnTo>
                    <a:pt x="0" y="1856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654087" y="7299387"/>
            <a:ext cx="3293862" cy="1717986"/>
          </a:xfrm>
          <a:custGeom>
            <a:avLst/>
            <a:gdLst/>
            <a:ahLst/>
            <a:cxnLst/>
            <a:rect l="l" t="t" r="r" b="b"/>
            <a:pathLst>
              <a:path w="3800175" h="2036981">
                <a:moveTo>
                  <a:pt x="0" y="0"/>
                </a:moveTo>
                <a:lnTo>
                  <a:pt x="3800175" y="0"/>
                </a:lnTo>
                <a:lnTo>
                  <a:pt x="3800175" y="2036981"/>
                </a:lnTo>
                <a:lnTo>
                  <a:pt x="0" y="2036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18580" y="2717622"/>
            <a:ext cx="10592705" cy="6948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6"/>
              </a:lnSpc>
            </a:pPr>
            <a:endParaRPr dirty="0"/>
          </a:p>
          <a:p>
            <a:pPr marL="457200" indent="-457200">
              <a:lnSpc>
                <a:spcPts val="391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Pitch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en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ligne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de 1 minute     </a:t>
            </a:r>
          </a:p>
          <a:p>
            <a:pPr marL="457200" indent="-457200">
              <a:lnSpc>
                <a:spcPts val="391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Chaque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porteur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de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projet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vote pour 3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projets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    </a:t>
            </a:r>
          </a:p>
          <a:p>
            <a:pPr marL="457200" indent="-457200">
              <a:lnSpc>
                <a:spcPts val="391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Les 10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projets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avec le + de votes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sont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sélectionnés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    </a:t>
            </a:r>
          </a:p>
          <a:p>
            <a:pPr marL="457200" indent="-457200">
              <a:lnSpc>
                <a:spcPts val="391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Les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candidats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non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sélectionnés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rejoignent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les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projets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retenus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 </a:t>
            </a:r>
          </a:p>
          <a:p>
            <a:pPr>
              <a:lnSpc>
                <a:spcPts val="3916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Barlow Medium"/>
            </a:endParaRPr>
          </a:p>
          <a:p>
            <a:pPr>
              <a:lnSpc>
                <a:spcPts val="3916"/>
              </a:lnSpc>
              <a:spcBef>
                <a:spcPct val="0"/>
              </a:spcBef>
            </a:pPr>
            <a:r>
              <a:rPr lang="en-US" sz="2797" dirty="0">
                <a:solidFill>
                  <a:srgbClr val="000000"/>
                </a:solidFill>
                <a:latin typeface="Barlow Medium Bold"/>
              </a:rPr>
              <a:t>   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</a:p>
          <a:p>
            <a:pPr marL="457200" indent="-457200">
              <a:lnSpc>
                <a:spcPts val="391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Les 10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finalistes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présentent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leur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business plan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en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5 minutes    </a:t>
            </a:r>
          </a:p>
          <a:p>
            <a:pPr marL="457200" indent="-457200">
              <a:lnSpc>
                <a:spcPts val="391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Vote du jury     </a:t>
            </a:r>
          </a:p>
          <a:p>
            <a:pPr marL="457200" indent="-457200">
              <a:lnSpc>
                <a:spcPts val="391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Vote du public    </a:t>
            </a:r>
          </a:p>
          <a:p>
            <a:pPr>
              <a:lnSpc>
                <a:spcPts val="3916"/>
              </a:lnSpc>
              <a:spcBef>
                <a:spcPct val="0"/>
              </a:spcBef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</a:p>
          <a:p>
            <a:pPr>
              <a:lnSpc>
                <a:spcPts val="3916"/>
              </a:lnSpc>
              <a:spcBef>
                <a:spcPct val="0"/>
              </a:spcBef>
            </a:pPr>
            <a:r>
              <a:rPr lang="en-US" sz="2797" dirty="0">
                <a:solidFill>
                  <a:srgbClr val="000000"/>
                </a:solidFill>
                <a:latin typeface="Barlow Medium Bold"/>
              </a:rPr>
              <a:t>   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</a:p>
          <a:p>
            <a:pPr marL="457200" indent="-457200">
              <a:lnSpc>
                <a:spcPts val="391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Les 3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projets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lauréats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sont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Barlow Medium"/>
              </a:rPr>
              <a:t>accompagnés</a:t>
            </a:r>
            <a:r>
              <a:rPr lang="en-US" sz="2797" dirty="0">
                <a:solidFill>
                  <a:srgbClr val="000000"/>
                </a:solidFill>
                <a:latin typeface="Barlow Medium"/>
              </a:rPr>
              <a:t> par les </a:t>
            </a:r>
          </a:p>
          <a:p>
            <a:pPr>
              <a:lnSpc>
                <a:spcPts val="3916"/>
              </a:lnSpc>
              <a:spcBef>
                <a:spcPct val="0"/>
              </a:spcBef>
            </a:pPr>
            <a:r>
              <a:rPr lang="en-US" sz="2797" dirty="0">
                <a:solidFill>
                  <a:srgbClr val="000000"/>
                </a:solidFill>
                <a:latin typeface="Barlow Medium"/>
              </a:rPr>
              <a:t>       experts du Rotary pendant 1</a:t>
            </a:r>
            <a:r>
              <a:rPr lang="en-US" sz="2797" b="1" dirty="0">
                <a:solidFill>
                  <a:srgbClr val="000000"/>
                </a:solidFill>
                <a:latin typeface="Barlow Medium"/>
              </a:rPr>
              <a:t> AN GRATUITEMENT !</a:t>
            </a:r>
          </a:p>
        </p:txBody>
      </p:sp>
      <p:sp>
        <p:nvSpPr>
          <p:cNvPr id="12" name="Freeform 12"/>
          <p:cNvSpPr/>
          <p:nvPr/>
        </p:nvSpPr>
        <p:spPr>
          <a:xfrm>
            <a:off x="582228" y="6104570"/>
            <a:ext cx="1995667" cy="1653909"/>
          </a:xfrm>
          <a:custGeom>
            <a:avLst/>
            <a:gdLst/>
            <a:ahLst/>
            <a:cxnLst/>
            <a:rect l="l" t="t" r="r" b="b"/>
            <a:pathLst>
              <a:path w="1995667" h="1653909">
                <a:moveTo>
                  <a:pt x="0" y="0"/>
                </a:moveTo>
                <a:lnTo>
                  <a:pt x="1995667" y="0"/>
                </a:lnTo>
                <a:lnTo>
                  <a:pt x="1995667" y="1653909"/>
                </a:lnTo>
                <a:lnTo>
                  <a:pt x="0" y="16539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85473" y="2951795"/>
            <a:ext cx="1831086" cy="2057400"/>
          </a:xfrm>
          <a:custGeom>
            <a:avLst/>
            <a:gdLst/>
            <a:ahLst/>
            <a:cxnLst/>
            <a:rect l="l" t="t" r="r" b="b"/>
            <a:pathLst>
              <a:path w="1831086" h="2057400">
                <a:moveTo>
                  <a:pt x="0" y="0"/>
                </a:moveTo>
                <a:lnTo>
                  <a:pt x="1831086" y="0"/>
                </a:lnTo>
                <a:lnTo>
                  <a:pt x="183108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5464" y="8317330"/>
            <a:ext cx="1549195" cy="1365228"/>
          </a:xfrm>
          <a:custGeom>
            <a:avLst/>
            <a:gdLst/>
            <a:ahLst/>
            <a:cxnLst/>
            <a:rect l="l" t="t" r="r" b="b"/>
            <a:pathLst>
              <a:path w="1549195" h="1365228">
                <a:moveTo>
                  <a:pt x="0" y="0"/>
                </a:moveTo>
                <a:lnTo>
                  <a:pt x="1549195" y="0"/>
                </a:lnTo>
                <a:lnTo>
                  <a:pt x="1549195" y="1365228"/>
                </a:lnTo>
                <a:lnTo>
                  <a:pt x="0" y="13652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62025" y="601881"/>
            <a:ext cx="6519892" cy="117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9"/>
              </a:lnSpc>
              <a:spcBef>
                <a:spcPct val="0"/>
              </a:spcBef>
            </a:pPr>
            <a:r>
              <a:rPr lang="en-US" sz="8799">
                <a:solidFill>
                  <a:srgbClr val="141414"/>
                </a:solidFill>
                <a:latin typeface="Barlow Bold"/>
              </a:rPr>
              <a:t>PROGRAMME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3545" y="1465618"/>
            <a:ext cx="6476851" cy="62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Barlow Medium"/>
              </a:rPr>
              <a:t>48H pour </a:t>
            </a:r>
            <a:r>
              <a:rPr lang="en-US" sz="3800" dirty="0" err="1">
                <a:solidFill>
                  <a:srgbClr val="000000"/>
                </a:solidFill>
                <a:latin typeface="Barlow Medium"/>
              </a:rPr>
              <a:t>créer</a:t>
            </a:r>
            <a:r>
              <a:rPr lang="en-US" sz="3800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Barlow Medium"/>
              </a:rPr>
              <a:t>une</a:t>
            </a:r>
            <a:r>
              <a:rPr lang="en-US" sz="3800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Barlow Medium"/>
              </a:rPr>
              <a:t>entreprise</a:t>
            </a:r>
            <a:endParaRPr lang="en-US" sz="3800" dirty="0">
              <a:solidFill>
                <a:srgbClr val="000000"/>
              </a:solidFill>
              <a:latin typeface="Barlow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218580" y="8179513"/>
            <a:ext cx="2481957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6"/>
              </a:lnSpc>
              <a:spcBef>
                <a:spcPct val="0"/>
              </a:spcBef>
            </a:pPr>
            <a:r>
              <a:rPr lang="en-US" sz="3097" dirty="0">
                <a:solidFill>
                  <a:srgbClr val="000000"/>
                </a:solidFill>
                <a:latin typeface="Barlow Bold Bold" panose="020B0604020202020204" charset="0"/>
              </a:rPr>
              <a:t> </a:t>
            </a:r>
            <a:r>
              <a:rPr lang="en-US" sz="3097" dirty="0">
                <a:solidFill>
                  <a:srgbClr val="000000"/>
                </a:solidFill>
                <a:latin typeface="Barlow Bold" panose="020B0604020202020204" charset="0"/>
              </a:rPr>
              <a:t>ET APRES ?   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18580" y="2705100"/>
            <a:ext cx="4757534" cy="493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Barlow Bold"/>
              </a:rPr>
              <a:t>DEBUT DU CHALLENGE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18580" y="5692335"/>
            <a:ext cx="3213299" cy="53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Barlow Bold"/>
              </a:rPr>
              <a:t>A LA FIN DES 48H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33076" y="319894"/>
            <a:ext cx="4757534" cy="2008602"/>
          </a:xfrm>
          <a:custGeom>
            <a:avLst/>
            <a:gdLst/>
            <a:ahLst/>
            <a:cxnLst/>
            <a:rect l="l" t="t" r="r" b="b"/>
            <a:pathLst>
              <a:path w="4757534" h="2008602">
                <a:moveTo>
                  <a:pt x="0" y="0"/>
                </a:moveTo>
                <a:lnTo>
                  <a:pt x="4757534" y="0"/>
                </a:lnTo>
                <a:lnTo>
                  <a:pt x="4757534" y="2008602"/>
                </a:lnTo>
                <a:lnTo>
                  <a:pt x="0" y="2008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7923" y="3058654"/>
            <a:ext cx="1505033" cy="1505033"/>
          </a:xfrm>
          <a:custGeom>
            <a:avLst/>
            <a:gdLst/>
            <a:ahLst/>
            <a:cxnLst/>
            <a:rect l="l" t="t" r="r" b="b"/>
            <a:pathLst>
              <a:path w="1505033" h="1505033">
                <a:moveTo>
                  <a:pt x="0" y="0"/>
                </a:moveTo>
                <a:lnTo>
                  <a:pt x="1505033" y="0"/>
                </a:lnTo>
                <a:lnTo>
                  <a:pt x="1505033" y="1505033"/>
                </a:lnTo>
                <a:lnTo>
                  <a:pt x="0" y="150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67606" y="3598692"/>
            <a:ext cx="9009944" cy="939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6"/>
              </a:lnSpc>
            </a:pPr>
            <a:r>
              <a:rPr lang="en-US" sz="6996">
                <a:solidFill>
                  <a:srgbClr val="141414"/>
                </a:solidFill>
                <a:latin typeface="Barlow Bold"/>
              </a:rPr>
              <a:t>ROTARYGREEN.ORG</a:t>
            </a:r>
          </a:p>
        </p:txBody>
      </p:sp>
      <p:sp>
        <p:nvSpPr>
          <p:cNvPr id="5" name="Freeform 5"/>
          <p:cNvSpPr/>
          <p:nvPr/>
        </p:nvSpPr>
        <p:spPr>
          <a:xfrm rot="-3140438">
            <a:off x="8312981" y="1271868"/>
            <a:ext cx="15424031" cy="7977116"/>
          </a:xfrm>
          <a:custGeom>
            <a:avLst/>
            <a:gdLst/>
            <a:ahLst/>
            <a:cxnLst/>
            <a:rect l="l" t="t" r="r" b="b"/>
            <a:pathLst>
              <a:path w="15424031" h="7977116">
                <a:moveTo>
                  <a:pt x="0" y="0"/>
                </a:moveTo>
                <a:lnTo>
                  <a:pt x="15424030" y="0"/>
                </a:lnTo>
                <a:lnTo>
                  <a:pt x="15424030" y="7977116"/>
                </a:lnTo>
                <a:lnTo>
                  <a:pt x="0" y="7977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398" y="5196895"/>
            <a:ext cx="1501722" cy="1550662"/>
          </a:xfrm>
          <a:custGeom>
            <a:avLst/>
            <a:gdLst/>
            <a:ahLst/>
            <a:cxnLst/>
            <a:rect l="l" t="t" r="r" b="b"/>
            <a:pathLst>
              <a:path w="1501722" h="1550662">
                <a:moveTo>
                  <a:pt x="0" y="0"/>
                </a:moveTo>
                <a:lnTo>
                  <a:pt x="1501722" y="0"/>
                </a:lnTo>
                <a:lnTo>
                  <a:pt x="1501722" y="1550662"/>
                </a:lnTo>
                <a:lnTo>
                  <a:pt x="0" y="1550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839" r="-182965" b="-29531"/>
            </a:stretch>
          </a:blipFill>
        </p:spPr>
      </p:sp>
      <p:sp>
        <p:nvSpPr>
          <p:cNvPr id="7" name="Freeform 7"/>
          <p:cNvSpPr/>
          <p:nvPr/>
        </p:nvSpPr>
        <p:spPr>
          <a:xfrm rot="-628627">
            <a:off x="668398" y="8162182"/>
            <a:ext cx="1638361" cy="1282018"/>
          </a:xfrm>
          <a:custGeom>
            <a:avLst/>
            <a:gdLst/>
            <a:ahLst/>
            <a:cxnLst/>
            <a:rect l="l" t="t" r="r" b="b"/>
            <a:pathLst>
              <a:path w="1638361" h="1282018">
                <a:moveTo>
                  <a:pt x="0" y="0"/>
                </a:moveTo>
                <a:lnTo>
                  <a:pt x="1638361" y="0"/>
                </a:lnTo>
                <a:lnTo>
                  <a:pt x="1638361" y="1282018"/>
                </a:lnTo>
                <a:lnTo>
                  <a:pt x="0" y="1282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000956" y="2849104"/>
            <a:ext cx="8876594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9"/>
              </a:lnSpc>
            </a:pPr>
            <a:r>
              <a:rPr lang="en-US" sz="3299" dirty="0">
                <a:solidFill>
                  <a:srgbClr val="77B539"/>
                </a:solidFill>
                <a:latin typeface="Barlow Medium Bold"/>
              </a:rPr>
              <a:t>INSCRIPTION DES PORTEURS DE PROJET SUR 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6023" y="716181"/>
            <a:ext cx="5450379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00"/>
              </a:lnSpc>
              <a:spcBef>
                <a:spcPct val="0"/>
              </a:spcBef>
            </a:pPr>
            <a:r>
              <a:rPr lang="en-US" sz="8300" dirty="0">
                <a:solidFill>
                  <a:srgbClr val="141414"/>
                </a:solidFill>
                <a:latin typeface="Barlow Bold Bold"/>
              </a:rPr>
              <a:t>EN RÉSUMÉ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27780" y="5082595"/>
            <a:ext cx="8108050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9"/>
              </a:lnSpc>
            </a:pPr>
            <a:r>
              <a:rPr lang="en-US" sz="3299">
                <a:solidFill>
                  <a:srgbClr val="77B539"/>
                </a:solidFill>
                <a:latin typeface="Barlow Medium Bold"/>
              </a:rPr>
              <a:t>UN GREENATHON DE 48H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99205" y="5757185"/>
            <a:ext cx="6705274" cy="939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6"/>
              </a:lnSpc>
            </a:pPr>
            <a:r>
              <a:rPr lang="en-US" sz="6996" dirty="0">
                <a:solidFill>
                  <a:srgbClr val="141414"/>
                </a:solidFill>
                <a:latin typeface="Barlow Bold"/>
              </a:rPr>
              <a:t>100% EN LIGNE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56355" y="7240733"/>
            <a:ext cx="8108050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9"/>
              </a:lnSpc>
            </a:pPr>
            <a:r>
              <a:rPr lang="en-US" sz="3299">
                <a:solidFill>
                  <a:srgbClr val="77B539"/>
                </a:solidFill>
                <a:latin typeface="Barlow Medium Bold"/>
              </a:rPr>
              <a:t>RENDEZ-VOUS 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27780" y="7915323"/>
            <a:ext cx="7163213" cy="182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6"/>
              </a:lnSpc>
            </a:pPr>
            <a:r>
              <a:rPr lang="en-US" sz="6996">
                <a:solidFill>
                  <a:srgbClr val="141414"/>
                </a:solidFill>
                <a:latin typeface="Barlow Bold"/>
              </a:rPr>
              <a:t>Du 24 au 26 novembre 2023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206563">
            <a:off x="11662037" y="-3707231"/>
            <a:ext cx="8655228" cy="14737398"/>
            <a:chOff x="0" y="0"/>
            <a:chExt cx="2279566" cy="3881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9566" cy="3881455"/>
            </a:xfrm>
            <a:custGeom>
              <a:avLst/>
              <a:gdLst/>
              <a:ahLst/>
              <a:cxnLst/>
              <a:rect l="l" t="t" r="r" b="b"/>
              <a:pathLst>
                <a:path w="2279566" h="3881455">
                  <a:moveTo>
                    <a:pt x="0" y="0"/>
                  </a:moveTo>
                  <a:lnTo>
                    <a:pt x="2279566" y="0"/>
                  </a:lnTo>
                  <a:lnTo>
                    <a:pt x="2279566" y="3881455"/>
                  </a:lnTo>
                  <a:lnTo>
                    <a:pt x="0" y="38814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2144">
            <a:off x="5849013" y="-4364596"/>
            <a:ext cx="17236055" cy="7949223"/>
          </a:xfrm>
          <a:custGeom>
            <a:avLst/>
            <a:gdLst/>
            <a:ahLst/>
            <a:cxnLst/>
            <a:rect l="l" t="t" r="r" b="b"/>
            <a:pathLst>
              <a:path w="17236055" h="7949223">
                <a:moveTo>
                  <a:pt x="0" y="0"/>
                </a:moveTo>
                <a:lnTo>
                  <a:pt x="17236055" y="0"/>
                </a:lnTo>
                <a:lnTo>
                  <a:pt x="17236055" y="7949223"/>
                </a:lnTo>
                <a:lnTo>
                  <a:pt x="0" y="7949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681797"/>
            <a:ext cx="1465577" cy="1084527"/>
          </a:xfrm>
          <a:custGeom>
            <a:avLst/>
            <a:gdLst/>
            <a:ahLst/>
            <a:cxnLst/>
            <a:rect l="l" t="t" r="r" b="b"/>
            <a:pathLst>
              <a:path w="1465577" h="1084527">
                <a:moveTo>
                  <a:pt x="0" y="0"/>
                </a:moveTo>
                <a:lnTo>
                  <a:pt x="1465577" y="0"/>
                </a:lnTo>
                <a:lnTo>
                  <a:pt x="1465577" y="1084527"/>
                </a:lnTo>
                <a:lnTo>
                  <a:pt x="0" y="1084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01082" y="7519506"/>
            <a:ext cx="2623193" cy="2052648"/>
          </a:xfrm>
          <a:custGeom>
            <a:avLst/>
            <a:gdLst/>
            <a:ahLst/>
            <a:cxnLst/>
            <a:rect l="l" t="t" r="r" b="b"/>
            <a:pathLst>
              <a:path w="2623193" h="2052648">
                <a:moveTo>
                  <a:pt x="0" y="0"/>
                </a:moveTo>
                <a:lnTo>
                  <a:pt x="2623192" y="0"/>
                </a:lnTo>
                <a:lnTo>
                  <a:pt x="2623192" y="2052649"/>
                </a:lnTo>
                <a:lnTo>
                  <a:pt x="0" y="2052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415453"/>
            <a:ext cx="10025579" cy="472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Coordinateur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: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 Jean-Christophe ERBSTEIN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arlow Medium"/>
              </a:rPr>
              <a:t>Animation :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 Lionel RIEULIER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Correspondants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techniques :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 Dinh </a:t>
            </a:r>
            <a:r>
              <a:rPr lang="en-US" sz="2799" dirty="0" err="1">
                <a:solidFill>
                  <a:srgbClr val="FFFFFF"/>
                </a:solidFill>
                <a:latin typeface="Barlow Medium"/>
              </a:rPr>
              <a:t>Hoan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 TRAN, Denis BENSIMON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arlow Medium"/>
              </a:rPr>
              <a:t>Lien monde 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professionnel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: 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Eric BOTTA, Charles TONDEUR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arlow Medium"/>
              </a:rPr>
              <a:t>Lien monde 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étudiant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: 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David GALLI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arlow Medium"/>
              </a:rPr>
              <a:t>Relations 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extérieures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: 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Jean-Jacques TITON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arlow Medium"/>
              </a:rPr>
              <a:t>Lien Rotaract &amp; 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réseaux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Barlow Medium"/>
              </a:rPr>
              <a:t>sociaux</a:t>
            </a:r>
            <a:r>
              <a:rPr lang="en-US" sz="2799" dirty="0">
                <a:solidFill>
                  <a:srgbClr val="000000"/>
                </a:solidFill>
                <a:latin typeface="Barlow Medium"/>
              </a:rPr>
              <a:t> : 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Mari-</a:t>
            </a:r>
            <a:r>
              <a:rPr lang="en-US" sz="2799" dirty="0" err="1">
                <a:solidFill>
                  <a:srgbClr val="FFFFFF"/>
                </a:solidFill>
                <a:latin typeface="Barlow Medium"/>
              </a:rPr>
              <a:t>Wenn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 SEIGNEURET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arlow Medium"/>
              </a:rPr>
              <a:t>Site web : </a:t>
            </a:r>
            <a:r>
              <a:rPr lang="en-US" sz="2799" dirty="0">
                <a:solidFill>
                  <a:srgbClr val="FFFFFF"/>
                </a:solidFill>
                <a:latin typeface="Barlow Medium"/>
              </a:rPr>
              <a:t>Pierre-Marie ACHART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2799" dirty="0">
              <a:solidFill>
                <a:srgbClr val="FFFFFF"/>
              </a:solidFill>
              <a:latin typeface="Barlow Medium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Barlow Medium Bold"/>
              </a:rPr>
              <a:t>… ET SURTOUT, VOUS TOUS 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76908"/>
            <a:ext cx="8848235" cy="214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4"/>
              </a:lnSpc>
            </a:pPr>
            <a:r>
              <a:rPr lang="en-US" sz="8274">
                <a:solidFill>
                  <a:srgbClr val="FFFFFF"/>
                </a:solidFill>
                <a:latin typeface="Barlow Bold Bold"/>
              </a:rPr>
              <a:t>UNE ÉQUIPE</a:t>
            </a:r>
          </a:p>
          <a:p>
            <a:pPr marL="0" lvl="0" indent="0">
              <a:lnSpc>
                <a:spcPts val="8274"/>
              </a:lnSpc>
              <a:spcBef>
                <a:spcPct val="0"/>
              </a:spcBef>
            </a:pPr>
            <a:r>
              <a:rPr lang="en-US" sz="8274">
                <a:solidFill>
                  <a:srgbClr val="FFFFFF"/>
                </a:solidFill>
                <a:latin typeface="Barlow Bold Bold"/>
              </a:rPr>
              <a:t>À VOTRE SERVICE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56484" y="8498206"/>
            <a:ext cx="3730675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arlow Medium"/>
              </a:rPr>
              <a:t>Jean-Christophe Erbstein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u="sng">
                <a:solidFill>
                  <a:srgbClr val="000000"/>
                </a:solidFill>
                <a:latin typeface="Barlow Medium"/>
                <a:hlinkClick r:id="rId8" tooltip="mailto:https://twitch.tv/rotary_connect"/>
              </a:rPr>
              <a:t>jcerbstein@gmail.com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arlow Medium"/>
              </a:rPr>
              <a:t>06 19 74 54 66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919100" y="7519506"/>
            <a:ext cx="4141101" cy="2052648"/>
            <a:chOff x="0" y="0"/>
            <a:chExt cx="5521468" cy="2736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8199" cy="638199"/>
            </a:xfrm>
            <a:custGeom>
              <a:avLst/>
              <a:gdLst/>
              <a:ahLst/>
              <a:cxnLst/>
              <a:rect l="l" t="t" r="r" b="b"/>
              <a:pathLst>
                <a:path w="638199" h="638199">
                  <a:moveTo>
                    <a:pt x="0" y="0"/>
                  </a:moveTo>
                  <a:lnTo>
                    <a:pt x="638199" y="0"/>
                  </a:lnTo>
                  <a:lnTo>
                    <a:pt x="638199" y="638199"/>
                  </a:lnTo>
                  <a:lnTo>
                    <a:pt x="0" y="63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910689" y="10701"/>
              <a:ext cx="3484037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en-US" sz="2600" u="sng">
                  <a:solidFill>
                    <a:srgbClr val="000000"/>
                  </a:solidFill>
                  <a:latin typeface="Barlow Medium Bold"/>
                  <a:hlinkClick r:id="rId11" tooltip="https://rotarygreen.org"/>
                </a:rPr>
                <a:t>rotarygreen.org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2043058"/>
              <a:ext cx="662270" cy="693807"/>
            </a:xfrm>
            <a:custGeom>
              <a:avLst/>
              <a:gdLst/>
              <a:ahLst/>
              <a:cxnLst/>
              <a:rect l="l" t="t" r="r" b="b"/>
              <a:pathLst>
                <a:path w="662270" h="693807">
                  <a:moveTo>
                    <a:pt x="0" y="0"/>
                  </a:moveTo>
                  <a:lnTo>
                    <a:pt x="662270" y="0"/>
                  </a:lnTo>
                  <a:lnTo>
                    <a:pt x="662270" y="693806"/>
                  </a:lnTo>
                  <a:lnTo>
                    <a:pt x="0" y="693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910689" y="2081563"/>
              <a:ext cx="3484037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en-US" sz="2600" u="sng">
                  <a:solidFill>
                    <a:srgbClr val="000000"/>
                  </a:solidFill>
                  <a:latin typeface="Barlow Medium"/>
                  <a:hlinkClick r:id="rId14" tooltip="https://twitch.tv/rotary_connect"/>
                </a:rPr>
                <a:t>rotary_connect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013743"/>
              <a:ext cx="678681" cy="678681"/>
            </a:xfrm>
            <a:custGeom>
              <a:avLst/>
              <a:gdLst/>
              <a:ahLst/>
              <a:cxnLst/>
              <a:rect l="l" t="t" r="r" b="b"/>
              <a:pathLst>
                <a:path w="678681" h="678681">
                  <a:moveTo>
                    <a:pt x="0" y="0"/>
                  </a:moveTo>
                  <a:lnTo>
                    <a:pt x="678681" y="0"/>
                  </a:lnTo>
                  <a:lnTo>
                    <a:pt x="678681" y="678681"/>
                  </a:lnTo>
                  <a:lnTo>
                    <a:pt x="0" y="678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94152" y="1044685"/>
              <a:ext cx="4627316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en-US" sz="2600" u="sng">
                  <a:solidFill>
                    <a:srgbClr val="000000"/>
                  </a:solidFill>
                  <a:latin typeface="Barlow Medium"/>
                  <a:hlinkClick r:id="rId17" tooltip="https://www.facebook.com/RotaryGreenChallenge/"/>
                </a:rPr>
                <a:t>RotaryGreenChallenge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565502">
            <a:off x="-2437920" y="-2405998"/>
            <a:ext cx="9655855" cy="14737398"/>
            <a:chOff x="0" y="0"/>
            <a:chExt cx="2543106" cy="3881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3106" cy="3881455"/>
            </a:xfrm>
            <a:custGeom>
              <a:avLst/>
              <a:gdLst/>
              <a:ahLst/>
              <a:cxnLst/>
              <a:rect l="l" t="t" r="r" b="b"/>
              <a:pathLst>
                <a:path w="2543106" h="3881455">
                  <a:moveTo>
                    <a:pt x="0" y="0"/>
                  </a:moveTo>
                  <a:lnTo>
                    <a:pt x="2543106" y="0"/>
                  </a:lnTo>
                  <a:lnTo>
                    <a:pt x="2543106" y="3881455"/>
                  </a:lnTo>
                  <a:lnTo>
                    <a:pt x="0" y="38814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452465" y="3582341"/>
            <a:ext cx="5573421" cy="323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347"/>
              </a:lnSpc>
            </a:pPr>
            <a:r>
              <a:rPr lang="en-US" sz="5770" u="none">
                <a:solidFill>
                  <a:srgbClr val="FFFFFF"/>
                </a:solidFill>
                <a:latin typeface="Another Shabby Light"/>
              </a:rPr>
              <a:t>« Le monde</a:t>
            </a:r>
          </a:p>
          <a:p>
            <a:pPr marL="0" lvl="0" indent="0" algn="r">
              <a:lnSpc>
                <a:spcPts val="6347"/>
              </a:lnSpc>
            </a:pPr>
            <a:r>
              <a:rPr lang="en-US" sz="5770" u="none">
                <a:solidFill>
                  <a:srgbClr val="FFFFFF"/>
                </a:solidFill>
                <a:latin typeface="Another Shabby Light"/>
              </a:rPr>
              <a:t> de demain</a:t>
            </a:r>
          </a:p>
          <a:p>
            <a:pPr marL="0" lvl="0" indent="0" algn="r">
              <a:lnSpc>
                <a:spcPts val="6347"/>
              </a:lnSpc>
            </a:pPr>
            <a:r>
              <a:rPr lang="en-US" sz="5770" u="none">
                <a:solidFill>
                  <a:srgbClr val="FFFFFF"/>
                </a:solidFill>
                <a:latin typeface="Another Shabby Light"/>
              </a:rPr>
              <a:t>se construit</a:t>
            </a:r>
          </a:p>
          <a:p>
            <a:pPr marL="0" lvl="0" indent="0" algn="r">
              <a:lnSpc>
                <a:spcPts val="6347"/>
              </a:lnSpc>
            </a:pPr>
            <a:r>
              <a:rPr lang="en-US" sz="5770" u="none">
                <a:solidFill>
                  <a:srgbClr val="FFFFFF"/>
                </a:solidFill>
                <a:latin typeface="Another Shabby Light"/>
              </a:rPr>
              <a:t>maintenant »</a:t>
            </a:r>
          </a:p>
        </p:txBody>
      </p:sp>
      <p:sp>
        <p:nvSpPr>
          <p:cNvPr id="6" name="Freeform 6"/>
          <p:cNvSpPr/>
          <p:nvPr/>
        </p:nvSpPr>
        <p:spPr>
          <a:xfrm rot="-4969590">
            <a:off x="-4690900" y="332842"/>
            <a:ext cx="15697228" cy="7239520"/>
          </a:xfrm>
          <a:custGeom>
            <a:avLst/>
            <a:gdLst/>
            <a:ahLst/>
            <a:cxnLst/>
            <a:rect l="l" t="t" r="r" b="b"/>
            <a:pathLst>
              <a:path w="15697228" h="7239520">
                <a:moveTo>
                  <a:pt x="0" y="0"/>
                </a:moveTo>
                <a:lnTo>
                  <a:pt x="15697228" y="0"/>
                </a:lnTo>
                <a:lnTo>
                  <a:pt x="15697228" y="7239519"/>
                </a:lnTo>
                <a:lnTo>
                  <a:pt x="0" y="723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331370" y="823570"/>
            <a:ext cx="5927930" cy="1169471"/>
            <a:chOff x="0" y="0"/>
            <a:chExt cx="7903907" cy="1559295"/>
          </a:xfrm>
        </p:grpSpPr>
        <p:sp>
          <p:nvSpPr>
            <p:cNvPr id="8" name="Freeform 8"/>
            <p:cNvSpPr/>
            <p:nvPr/>
          </p:nvSpPr>
          <p:spPr>
            <a:xfrm>
              <a:off x="3862734" y="0"/>
              <a:ext cx="4041173" cy="1559295"/>
            </a:xfrm>
            <a:custGeom>
              <a:avLst/>
              <a:gdLst/>
              <a:ahLst/>
              <a:cxnLst/>
              <a:rect l="l" t="t" r="r" b="b"/>
              <a:pathLst>
                <a:path w="4041173" h="1559295">
                  <a:moveTo>
                    <a:pt x="0" y="0"/>
                  </a:moveTo>
                  <a:lnTo>
                    <a:pt x="4041173" y="0"/>
                  </a:lnTo>
                  <a:lnTo>
                    <a:pt x="4041173" y="1559295"/>
                  </a:lnTo>
                  <a:lnTo>
                    <a:pt x="0" y="155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58093" cy="1559295"/>
            </a:xfrm>
            <a:custGeom>
              <a:avLst/>
              <a:gdLst/>
              <a:ahLst/>
              <a:cxnLst/>
              <a:rect l="l" t="t" r="r" b="b"/>
              <a:pathLst>
                <a:path w="3558093" h="1559295">
                  <a:moveTo>
                    <a:pt x="0" y="0"/>
                  </a:moveTo>
                  <a:lnTo>
                    <a:pt x="3558093" y="0"/>
                  </a:lnTo>
                  <a:lnTo>
                    <a:pt x="3558093" y="1559295"/>
                  </a:lnTo>
                  <a:lnTo>
                    <a:pt x="0" y="155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2623" t="-123214" r="-13921" b="-107656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4407222" y="3703013"/>
            <a:ext cx="2852078" cy="2852078"/>
          </a:xfrm>
          <a:custGeom>
            <a:avLst/>
            <a:gdLst/>
            <a:ahLst/>
            <a:cxnLst/>
            <a:rect l="l" t="t" r="r" b="b"/>
            <a:pathLst>
              <a:path w="2852078" h="2852078">
                <a:moveTo>
                  <a:pt x="0" y="0"/>
                </a:moveTo>
                <a:lnTo>
                  <a:pt x="2852078" y="0"/>
                </a:lnTo>
                <a:lnTo>
                  <a:pt x="2852078" y="2852078"/>
                </a:lnTo>
                <a:lnTo>
                  <a:pt x="0" y="28520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442299" y="8498863"/>
            <a:ext cx="108170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Barlow Medium"/>
              </a:rPr>
              <a:t>Une opération de « CommunicAction » de la Région 14 du Rotary International</a:t>
            </a:r>
          </a:p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Barlow Medium"/>
              </a:rPr>
              <a:t>Le Rotary : un réseau de professionnels engagés dans le développement durable</a:t>
            </a:r>
          </a:p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Barlow Medium"/>
              </a:rPr>
              <a:t>Axes : Jeunesse - Action professionnelle - Protection de l’Environnement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74172" y="7034412"/>
            <a:ext cx="8585128" cy="98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57"/>
              </a:lnSpc>
            </a:pPr>
            <a:r>
              <a:rPr lang="en-US" sz="7357">
                <a:solidFill>
                  <a:srgbClr val="141414"/>
                </a:solidFill>
                <a:latin typeface="Barlow Bold"/>
              </a:rPr>
              <a:t>ROTARYGREEN.ORG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540</Words>
  <Application>Microsoft Office PowerPoint</Application>
  <PresentationFormat>Personnalisé</PresentationFormat>
  <Paragraphs>102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Barlow Medium Bold</vt:lpstr>
      <vt:lpstr>Barlow Bold Bold</vt:lpstr>
      <vt:lpstr>Barlow Bold</vt:lpstr>
      <vt:lpstr>Barlow Medium</vt:lpstr>
      <vt:lpstr>Another Shabby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GREEN MODE D'EMPLOI</dc:title>
  <dc:creator>LIONEL RIEULIER</dc:creator>
  <cp:lastModifiedBy>LIONEL RIEULIER</cp:lastModifiedBy>
  <cp:revision>8</cp:revision>
  <dcterms:created xsi:type="dcterms:W3CDTF">2006-08-16T00:00:00Z</dcterms:created>
  <dcterms:modified xsi:type="dcterms:W3CDTF">2023-06-13T16:58:23Z</dcterms:modified>
  <dc:identifier>DAFib8D_I9U</dc:identifier>
</cp:coreProperties>
</file>